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924" r:id="rId2"/>
  </p:sldMasterIdLst>
  <p:notesMasterIdLst>
    <p:notesMasterId r:id="rId12"/>
  </p:notesMasterIdLst>
  <p:handoutMasterIdLst>
    <p:handoutMasterId r:id="rId13"/>
  </p:handoutMasterIdLst>
  <p:sldIdLst>
    <p:sldId id="268" r:id="rId3"/>
    <p:sldId id="299" r:id="rId4"/>
    <p:sldId id="430" r:id="rId5"/>
    <p:sldId id="284" r:id="rId6"/>
    <p:sldId id="408" r:id="rId7"/>
    <p:sldId id="425" r:id="rId8"/>
    <p:sldId id="427" r:id="rId9"/>
    <p:sldId id="428" r:id="rId10"/>
    <p:sldId id="429" r:id="rId11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4"/>
      <p:bold r:id="rId15"/>
      <p:italic r:id="rId16"/>
      <p:boldItalic r:id="rId17"/>
    </p:embeddedFont>
    <p:embeddedFont>
      <p:font typeface="paaymaay" panose="020B0502040204020203" charset="-34"/>
      <p:regular r:id="rId18"/>
    </p:embeddedFont>
    <p:embeddedFont>
      <p:font typeface="DilleniaUPC" panose="02020603050405020304" pitchFamily="18" charset="-34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EDNamMool" panose="020B0502040204020203" charset="-3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pos="703" userDrawn="1">
          <p15:clr>
            <a:srgbClr val="A4A3A4"/>
          </p15:clr>
        </p15:guide>
        <p15:guide id="5" pos="50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05359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>
      <p:cViewPr varScale="1">
        <p:scale>
          <a:sx n="77" d="100"/>
          <a:sy n="77" d="100"/>
        </p:scale>
        <p:origin x="-1080" y="-77"/>
      </p:cViewPr>
      <p:guideLst>
        <p:guide orient="horz" pos="2160"/>
        <p:guide orient="horz" pos="384"/>
        <p:guide orient="horz" pos="3792"/>
        <p:guide pos="703"/>
        <p:guide pos="5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howGuides="1"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4A640-F5F0-4E01-B683-18269A6FE4A8}" type="datetime7">
              <a:rPr lang="en-US" smtClean="0"/>
              <a:t>Dec-17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26A26-7691-4540-AFF4-F3F13B41B28C}" type="datetime7">
              <a:rPr lang="en-US" smtClean="0"/>
              <a:t>Dec-17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695511-4A2F-4EAA-9026-600E958F68BB}" type="datetime7">
              <a:rPr lang="en-US" smtClean="0"/>
              <a:t>Dec-17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856283" y="1600200"/>
            <a:ext cx="8287717" cy="3276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7" name="top graphic"/>
          <p:cNvGrpSpPr/>
          <p:nvPr/>
        </p:nvGrpSpPr>
        <p:grpSpPr>
          <a:xfrm>
            <a:off x="960" y="0"/>
            <a:ext cx="9144095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9145055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9300-5A01-4A69-B3C6-58EB15215E6E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6" y="5029200"/>
            <a:ext cx="7750373" cy="838200"/>
          </a:xfrm>
          <a:ln>
            <a:noFill/>
          </a:ln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paaymaay" panose="02000000000000000000" pitchFamily="2" charset="-34"/>
                <a:cs typeface="paaymaay" panose="02000000000000000000" pitchFamily="2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9" y="1905000"/>
            <a:ext cx="6157364" cy="2667000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paaymaay" panose="02000000000000000000" pitchFamily="2" charset="-34"/>
                <a:cs typeface="paaymaay" panose="02000000000000000000" pitchFamily="2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17" name="Picture 2" descr="https://s-media-cache-ak0.pinimg.com/564x/eb/98/8e/eb988e4cfb1729bb1fe46cbc6c1d8ca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41" y="2540118"/>
            <a:ext cx="3427884" cy="24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1AFD-2B2E-4B15-8940-7486F1D256A2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9B76-20C1-415C-9050-EADE6B560B0A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609600"/>
            <a:ext cx="6664239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2736" y="609600"/>
            <a:ext cx="1697736" cy="5410200"/>
          </a:xfrm>
          <a:ln w="38100"/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F475-605F-45F9-B248-DACF5BC7CA75}" type="datetime7">
              <a:rPr lang="en-US" smtClean="0"/>
              <a:t>Dec-17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/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F4-99B2-40AE-99BE-464A1E3A689A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/>
        </p:spPr>
        <p:txBody>
          <a:bodyPr>
            <a:no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EBC32C-5730-41F2-A6E2-37D88463DCE4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4876800"/>
            <a:ext cx="7750373" cy="1143000"/>
          </a:xfrm>
          <a:ln>
            <a:noFill/>
          </a:ln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7750372" cy="2667000"/>
          </a:xfrm>
          <a:solidFill>
            <a:schemeClr val="accent5">
              <a:lumMod val="75000"/>
            </a:schemeClr>
          </a:solidFill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7" name="Picture 2" descr="https://s-media-cache-ak0.pinimg.com/564x/eb/98/8e/eb988e4cfb1729bb1fe46cbc6c1d8c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09" y="-171400"/>
            <a:ext cx="3427884" cy="24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6454-4957-4A82-A39F-3CBC0443F800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354" y="1904999"/>
            <a:ext cx="4218126" cy="42603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04999"/>
            <a:ext cx="4218127" cy="42603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5CCC-8FBA-45A7-BCE1-B7C74375C550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1" y="2590800"/>
            <a:ext cx="4206149" cy="35745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1" y="1828801"/>
            <a:ext cx="420614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1" y="2590801"/>
            <a:ext cx="4206150" cy="35745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828801"/>
            <a:ext cx="420615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2FC2-BDA2-43EB-87B5-EF7A72459827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/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9145055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AB1-FD08-46A6-82E9-E8FBEEDDE418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323529" y="620688"/>
            <a:ext cx="5185974" cy="4970487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0107-9725-495C-A6E2-EBF6C1242828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4764157" cy="44972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9" y="3536830"/>
            <a:ext cx="2948520" cy="2054345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958" y="620688"/>
            <a:ext cx="2948521" cy="2808312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913445" y="1019175"/>
            <a:ext cx="4596057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9FA0-1BEF-4B00-8500-1FAEE0EDA0C1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0641" y="1202055"/>
            <a:ext cx="4321665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9" y="3536830"/>
            <a:ext cx="234376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959" y="1371600"/>
            <a:ext cx="234376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9145055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960" y="0"/>
            <a:ext cx="9144095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905001"/>
            <a:ext cx="8640960" cy="425455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34" y="6516865"/>
            <a:ext cx="9959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9FD05DC-CCFB-48DD-8163-718BF844596D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918" y="6516865"/>
            <a:ext cx="4547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2455" y="5638800"/>
            <a:ext cx="68594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9472" y="6516865"/>
            <a:ext cx="7024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515769"/>
            <a:ext cx="8640960" cy="106680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2455" y="5638800"/>
            <a:ext cx="68594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512373"/>
          </a:solidFill>
          <a:latin typeface="paaymaay" panose="02000000000000000000" pitchFamily="2" charset="-34"/>
          <a:ea typeface="+mj-ea"/>
          <a:cs typeface="paaymaay" panose="02000000000000000000" pitchFamily="2" charset="-34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4400" kern="1200">
          <a:solidFill>
            <a:srgbClr val="002060"/>
          </a:solidFill>
          <a:latin typeface="paaymaay" panose="02000000000000000000" pitchFamily="2" charset="-34"/>
          <a:ea typeface="+mn-ea"/>
          <a:cs typeface="paaymaay" panose="02000000000000000000" pitchFamily="2" charset="-34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4000" kern="1200">
          <a:solidFill>
            <a:srgbClr val="002060"/>
          </a:solidFill>
          <a:latin typeface="paaymaay" panose="02000000000000000000" pitchFamily="2" charset="-34"/>
          <a:ea typeface="+mn-ea"/>
          <a:cs typeface="paaymaay" panose="02000000000000000000" pitchFamily="2" charset="-34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3600" kern="1200">
          <a:solidFill>
            <a:srgbClr val="002060"/>
          </a:solidFill>
          <a:latin typeface="paaymaay" panose="02000000000000000000" pitchFamily="2" charset="-34"/>
          <a:ea typeface="+mn-ea"/>
          <a:cs typeface="paaymaay" panose="02000000000000000000" pitchFamily="2" charset="-34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3200" kern="1200">
          <a:solidFill>
            <a:srgbClr val="002060"/>
          </a:solidFill>
          <a:latin typeface="paaymaay" panose="02000000000000000000" pitchFamily="2" charset="-34"/>
          <a:ea typeface="+mn-ea"/>
          <a:cs typeface="paaymaay" panose="02000000000000000000" pitchFamily="2" charset="-34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3200" kern="1200">
          <a:solidFill>
            <a:srgbClr val="002060"/>
          </a:solidFill>
          <a:latin typeface="paaymaay" panose="02000000000000000000" pitchFamily="2" charset="-34"/>
          <a:ea typeface="+mn-ea"/>
          <a:cs typeface="paaymaay" panose="02000000000000000000" pitchFamily="2" charset="-34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การซักประวัติ และการลง</a:t>
            </a:r>
            <a:r>
              <a:rPr lang="th-TH" dirty="0"/>
              <a:t>รหัสเพื่อการเฝ้า</a:t>
            </a:r>
            <a:r>
              <a:rPr lang="th-TH" dirty="0" smtClean="0"/>
              <a:t>ระวัง</a:t>
            </a:r>
            <a:br>
              <a:rPr lang="th-TH" dirty="0" smtClean="0"/>
            </a:br>
            <a:r>
              <a:rPr lang="th-TH" dirty="0" smtClean="0"/>
              <a:t>โรคจากการประกอบอาชีพ</a:t>
            </a:r>
            <a:br>
              <a:rPr lang="th-TH" dirty="0" smtClean="0"/>
            </a:br>
            <a:r>
              <a:rPr lang="th-TH" dirty="0" smtClean="0"/>
              <a:t>และสิ่งแวดล้อม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8136903" cy="8382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 นายอโนชา ชื่นงาม</a:t>
            </a:r>
          </a:p>
          <a:p>
            <a:r>
              <a:rPr lang="th-TH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สำนักงานป้องกันควบคุมโรคที่ </a:t>
            </a:r>
            <a:r>
              <a:rPr 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อบ.</a:t>
            </a:r>
            <a:endParaRPr lang="th-TH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onneautchamber.info/wp-content/uploads/2016/04/health-scree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54" y="332656"/>
            <a:ext cx="1998146" cy="15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DA95-0A38-43A4-9FA6-6CB172608BC4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1293" y="1772818"/>
            <a:ext cx="4218126" cy="4407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โรคจากมลพิษสิ่งแวดล้อม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อาการเจ็บป่วยครั้งนี้คิดว่าเกิดจากมลพิษสิ่งแวดล้อมหรือไม่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อยู่ใกล้แหล่งมลพิษสิ่งแวดล้อมหรือไม่</a:t>
            </a: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0" y="1772817"/>
            <a:ext cx="4248472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โรคจากการทำงาน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อาการเจ็บป่วยครั้งนี้คิดว่าเกิดจากงานหรือเกี่ยวข้องกับงานหรือไม่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มีเพื่อนร่วมงานป่วยด้วยอาการเดียวกันหรือไม่</a:t>
            </a: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49913"/>
          </a:xfrm>
        </p:spPr>
        <p:txBody>
          <a:bodyPr/>
          <a:lstStyle/>
          <a:p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การซักประวัติ และ</a:t>
            </a:r>
            <a:b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การคัดกรอง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 </a:t>
            </a:r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คำถาม</a:t>
            </a:r>
            <a:endParaRPr lang="th-TH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242723"/>
          </a:xfrm>
        </p:spPr>
        <p:txBody>
          <a:bodyPr>
            <a:normAutofit fontScale="70000" lnSpcReduction="20000"/>
          </a:bodyPr>
          <a:lstStyle/>
          <a:p>
            <a:endPara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 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Y95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 ภาวะที่เกิดใน</a:t>
            </a:r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Nosocomial condition </a:t>
            </a:r>
          </a:p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Y96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ภาวะที่เกี่ยวกับ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</a:t>
            </a:r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รท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ำ</a:t>
            </a:r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 </a:t>
            </a:r>
          </a:p>
          <a:p>
            <a:pPr lvl="1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Work-related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Y97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ภาวะที่เกี่ยวกับ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มลพิษ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ในสิ่งแวดล้อม </a:t>
            </a:r>
            <a:endPara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Environmental-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pollution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-related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 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สำหรับโรคจากการประกอบอาชีพและสิ่งแวดล้อม</a:t>
            </a: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DB01-81B0-430A-8DA6-E44D46619979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.aapc.com/aapc/images/icd10_fa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9" b="21707"/>
          <a:stretch/>
        </p:blipFill>
        <p:spPr bwMode="auto">
          <a:xfrm>
            <a:off x="4601120" y="4748445"/>
            <a:ext cx="44302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Type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Diagnosis</a:t>
            </a:r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</a:t>
            </a:r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th-TH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</a:t>
            </a:r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</a:t>
            </a:r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เสริม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Y96, Y97)</a:t>
            </a:r>
            <a:endParaRPr lang="th-TH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ICD-10</a:t>
            </a:r>
            <a:r>
              <a:rPr lang="th-TH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(โรคจากการประกอบอาชีพและสิ่งแวดล้อม)</a:t>
            </a:r>
            <a:endParaRPr lang="th-TH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389-B1EA-45CF-B8E6-FE06DAC7A192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ross 6"/>
          <p:cNvSpPr/>
          <p:nvPr/>
        </p:nvSpPr>
        <p:spPr>
          <a:xfrm>
            <a:off x="4067944" y="2822667"/>
            <a:ext cx="1008112" cy="1008112"/>
          </a:xfrm>
          <a:prstGeom prst="plus">
            <a:avLst>
              <a:gd name="adj" fmla="val 295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63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F4-99B2-40AE-99BE-464A1E3A689A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9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W00.00</a:t>
            </a:r>
            <a:endParaRPr lang="th-TH" sz="1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515769"/>
            <a:ext cx="8640960" cy="794364"/>
          </a:xfrm>
        </p:spPr>
        <p:txBody>
          <a:bodyPr/>
          <a:lstStyle/>
          <a:p>
            <a:pPr algn="ctr"/>
            <a:r>
              <a:rPr lang="th-TH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ลำดับรหัส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h-TH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รหัสอุบัติเหตุจากการทำงาน)</a:t>
            </a:r>
            <a:endParaRPr lang="th-TH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324" y="2348880"/>
            <a:ext cx="1984412" cy="58477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h-TH" sz="32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หลักที่ </a:t>
            </a:r>
            <a:r>
              <a:rPr lang="en-US" sz="32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2</a:t>
            </a:r>
            <a:endParaRPr lang="th-TH" sz="3200" dirty="0" smtClean="0">
              <a:latin typeface="EDNamMool" panose="02000000000000000000" pitchFamily="2" charset="-34"/>
              <a:cs typeface="EDNamMool" panose="020000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40968"/>
            <a:ext cx="2079848" cy="58477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h-TH" sz="32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หลักที่ </a:t>
            </a:r>
            <a:r>
              <a:rPr lang="en-US" sz="32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3</a:t>
            </a:r>
            <a:endParaRPr lang="th-TH" sz="3200" dirty="0" smtClean="0">
              <a:latin typeface="EDNamMool" panose="02000000000000000000" pitchFamily="2" charset="-34"/>
              <a:cs typeface="EDNamMool" panose="02000000000000000000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768716"/>
            <a:ext cx="4752528" cy="255454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h-TH" sz="28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หลักที่ </a:t>
            </a:r>
            <a:r>
              <a:rPr lang="en-US" sz="28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4</a:t>
            </a:r>
            <a:r>
              <a:rPr lang="th-TH" sz="2800" dirty="0">
                <a:latin typeface="EDNamMool" panose="02000000000000000000" pitchFamily="2" charset="-34"/>
                <a:cs typeface="EDNamMool" panose="02000000000000000000" pitchFamily="2" charset="-34"/>
              </a:rPr>
              <a:t> </a:t>
            </a:r>
            <a:r>
              <a:rPr lang="en-US" sz="28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(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บ้าน  </a:t>
            </a:r>
            <a:endParaRPr lang="en-US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ที่พักอาศัยรวม 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ที่สาธารณะ </a:t>
            </a:r>
            <a:endParaRPr lang="en-US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สนามกีฬา 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ถนน ทางสาธารณะ </a:t>
            </a:r>
            <a:endParaRPr lang="en-US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ย่านการค้า ที่เอก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ซน </a:t>
            </a:r>
            <a:endParaRPr lang="en-US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โรงงาน สถานที่ก่อสร้าง </a:t>
            </a:r>
            <a:endParaRPr lang="en-US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ไร่ นา สวน พื้นที่การเกษตร </a:t>
            </a:r>
            <a:endParaRPr lang="en-US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สถานที่อื่นๆ 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ไม่ทราบ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</a:t>
            </a:r>
            <a:endParaRPr lang="th-TH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599763"/>
            <a:ext cx="1872208" cy="58477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h-TH" sz="32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หลักที่ </a:t>
            </a:r>
            <a:r>
              <a:rPr lang="en-US" sz="32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1</a:t>
            </a:r>
            <a:endParaRPr lang="th-TH" sz="3200" dirty="0" smtClean="0">
              <a:latin typeface="EDNamMool" panose="02000000000000000000" pitchFamily="2" charset="-34"/>
              <a:cs typeface="EDNamMool" panose="02000000000000000000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2550096"/>
            <a:ext cx="3816424" cy="381642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h-TH" sz="36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หลักที่ </a:t>
            </a:r>
            <a:r>
              <a:rPr lang="en-US" sz="3600" dirty="0" smtClean="0">
                <a:latin typeface="EDNamMool" panose="02000000000000000000" pitchFamily="2" charset="-34"/>
                <a:cs typeface="EDNamMool" panose="02000000000000000000" pitchFamily="2" charset="-34"/>
              </a:rPr>
              <a:t>5</a:t>
            </a:r>
            <a:r>
              <a:rPr lang="th-TH" sz="3600" b="1" dirty="0" smtClean="0"/>
              <a:t>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(กิจกรรม)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0=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กีฬา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1=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ยาม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ว่าง เพลิดเพลิน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2=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ทำงาน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ในหน้าที่ หารายไค้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3=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ทำงาอื่นๆที่ไม่ได้ค่าจ้างรวมการเรียน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4=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ดื่ม 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กิน ทำความสะอาด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8=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9=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</a:t>
            </a:r>
            <a:r>
              <a:rPr lang="th-TH" sz="2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ทราบ</a:t>
            </a:r>
            <a:r>
              <a:rPr lang="th-TH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>
            <a:off x="2051720" y="1892151"/>
            <a:ext cx="649071" cy="187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27884" y="2401332"/>
            <a:ext cx="1908213" cy="13999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153327" y="2401332"/>
            <a:ext cx="1626585" cy="3778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2331368" y="2446085"/>
            <a:ext cx="2150622" cy="9872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516216" y="2079686"/>
            <a:ext cx="1512168" cy="7327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F4-99B2-40AE-99BE-464A1E3A689A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745147"/>
              </p:ext>
            </p:extLst>
          </p:nvPr>
        </p:nvGraphicFramePr>
        <p:xfrm>
          <a:off x="467544" y="1772816"/>
          <a:ext cx="7967578" cy="3962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17777"/>
                <a:gridCol w="3569018"/>
                <a:gridCol w="28807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ICD-10 </a:t>
                      </a:r>
                      <a:r>
                        <a:rPr lang="th-TH" sz="3200" dirty="0" smtClean="0"/>
                        <a:t/>
                      </a:r>
                      <a:br>
                        <a:rPr lang="th-TH" sz="3200" dirty="0" smtClean="0"/>
                      </a:br>
                      <a:r>
                        <a:rPr lang="en-US" sz="3200" dirty="0" smtClean="0"/>
                        <a:t>(Principle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Diag</a:t>
                      </a:r>
                      <a:r>
                        <a:rPr lang="en-US" sz="3200" baseline="0" dirty="0" smtClean="0"/>
                        <a:t>)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Special PP (JHCIS, 43 </a:t>
                      </a:r>
                      <a:r>
                        <a:rPr lang="th-TH" sz="3200" dirty="0" smtClean="0"/>
                        <a:t>แฟ้ม</a:t>
                      </a:r>
                      <a:r>
                        <a:rPr lang="en-US" sz="3200" dirty="0" smtClean="0"/>
                        <a:t>)</a:t>
                      </a:r>
                      <a:endParaRPr lang="th-TH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 smtClean="0"/>
                        <a:t>ปกติ</a:t>
                      </a:r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Z10.0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1B1170</a:t>
                      </a:r>
                      <a:endParaRPr lang="th-TH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 smtClean="0"/>
                        <a:t>ปลอดภัย</a:t>
                      </a:r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Z10.0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1B1171</a:t>
                      </a:r>
                      <a:endParaRPr lang="th-TH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 smtClean="0"/>
                        <a:t>มีความเสี่ยง</a:t>
                      </a:r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Z57.4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1B1172</a:t>
                      </a:r>
                      <a:endParaRPr lang="th-TH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 smtClean="0"/>
                        <a:t>ไม่ปลอดภัย</a:t>
                      </a:r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Z57.4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1B1173</a:t>
                      </a:r>
                      <a:endParaRPr lang="th-TH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b="1" dirty="0" smtClean="0"/>
                        <a:t>ผล</a:t>
                      </a:r>
                      <a:r>
                        <a:rPr lang="th-TH" sz="3200" b="1" baseline="0" dirty="0" smtClean="0"/>
                        <a:t> </a:t>
                      </a:r>
                      <a:r>
                        <a:rPr lang="en-US" sz="3200" b="1" baseline="0" dirty="0" smtClean="0"/>
                        <a:t>Error</a:t>
                      </a:r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Z10.0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1B1174</a:t>
                      </a:r>
                      <a:endParaRPr lang="th-TH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500" y="404665"/>
            <a:ext cx="9001000" cy="792088"/>
          </a:xfrm>
        </p:spPr>
        <p:txBody>
          <a:bodyPr/>
          <a:lstStyle/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การลงรหัสเจาะ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เลือดเพื่อหา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ระดับโคลีนเอสเตอเรส</a:t>
            </a:r>
            <a:b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(ในเกษตรกร / ประชาชน) 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00" y="5817257"/>
            <a:ext cx="9001000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ผลเจาะเลือดเกษตรกร 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th-TH" sz="3600" b="1" dirty="0" smtClean="0">
                <a:solidFill>
                  <a:srgbClr val="FF0000"/>
                </a:solidFill>
              </a:rPr>
              <a:t>ห้าม</a:t>
            </a:r>
            <a:r>
              <a:rPr lang="th-TH" sz="3600" b="1" dirty="0">
                <a:solidFill>
                  <a:srgbClr val="FF0000"/>
                </a:solidFill>
              </a:rPr>
              <a:t>ลง </a:t>
            </a:r>
            <a:r>
              <a:rPr lang="en-US" sz="3600" b="1" dirty="0">
                <a:solidFill>
                  <a:srgbClr val="FF0000"/>
                </a:solidFill>
              </a:rPr>
              <a:t>T60 </a:t>
            </a:r>
            <a:r>
              <a:rPr lang="th-TH" sz="3600" b="1" dirty="0">
                <a:solidFill>
                  <a:srgbClr val="FF0000"/>
                </a:solidFill>
              </a:rPr>
              <a:t>โรคจากพิษสารเคมีกำจัด</a:t>
            </a:r>
            <a:r>
              <a:rPr lang="th-TH" sz="3600" b="1" dirty="0" smtClean="0">
                <a:solidFill>
                  <a:srgbClr val="FF0000"/>
                </a:solidFill>
              </a:rPr>
              <a:t>ศัตรูพืช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31840" y="2852936"/>
            <a:ext cx="1224136" cy="10801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3131840" y="4005063"/>
            <a:ext cx="1224136" cy="10903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503945" y="2852936"/>
            <a:ext cx="1224136" cy="10801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503944" y="4005063"/>
            <a:ext cx="1331751" cy="10903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4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6454-4957-4A82-A39F-3CBC0443F800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เกษตรกรทำสารกำจัดศัตรูพืช</a:t>
            </a:r>
          </a:p>
          <a:p>
            <a:pPr marL="0" indent="0">
              <a:buNone/>
            </a:pPr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หกรดตัวที่นา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T60+X48.72</a:t>
            </a:r>
            <a:endParaRPr lang="th-TH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เกษตรกรฉีดพ่นสารเคมีแล้วมีอาการวิงเวียนจากสารเคมีฯ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T60+Y96</a:t>
            </a:r>
            <a:endParaRPr lang="th-TH" sz="4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515769"/>
            <a:ext cx="8640960" cy="1031921"/>
          </a:xfrm>
        </p:spPr>
        <p:txBody>
          <a:bodyPr/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6454-4957-4A82-A39F-3CBC0443F800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4" y="1844825"/>
            <a:ext cx="9036496" cy="4314730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สาวโรงงานโดนเข็มจักรทิ่มในโรงงาน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S61.0+W27.62+Y96</a:t>
            </a:r>
            <a:endParaRPr lang="th-TH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พยาบาลโดนเข็มทิ่มในโรงพยาบาล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S61.0+W46.22+Y95</a:t>
            </a:r>
            <a:endParaRPr lang="th-TH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พยาบาลติด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ในโรงพยาบาล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A15+Y95+Y95</a:t>
            </a:r>
            <a:endParaRPr lang="th-TH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F4-99B2-40AE-99BE-464A1E3A689A}" type="datetime7">
              <a:rPr lang="en-US" smtClean="0"/>
              <a:t>Dec-17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700809"/>
            <a:ext cx="8640960" cy="4458746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แพ้อากาศในพื้นที่มลพิษจาก</a:t>
            </a:r>
          </a:p>
          <a:p>
            <a:pPr marL="0" indent="0">
              <a:buNone/>
            </a:pPr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ฝุ่นโรงไฟฟ้าใกล้บ้าน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J30.4+Y97</a:t>
            </a:r>
          </a:p>
          <a:p>
            <a:r>
              <a:rPr lang="th-TH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เกษตรกรถูกรถเกี่ยวข้าวเฉี่ยวชนที่น่องเป็นแผลเปิด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S81.8+W30.72</a:t>
            </a:r>
            <a:endParaRPr lang="th-TH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515769"/>
            <a:ext cx="8640960" cy="824999"/>
          </a:xfrm>
        </p:spPr>
        <p:txBody>
          <a:bodyPr/>
          <a:lstStyle/>
          <a:p>
            <a:pPr algn="ctr"/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ระสอบ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oject planning overview presentation" id="{11734F26-DC3E-4DB1-A7CA-E8974573DED9}" vid="{CE64C202-BC92-45CD-95CB-8071B13D3EF8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864001-A60D-40C9-A6CD-1EE64ABC9F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Ano Watercolour</Template>
  <TotalTime>0</TotalTime>
  <Words>419</Words>
  <Application>Microsoft Office PowerPoint</Application>
  <PresentationFormat>นำเสนอทางหน้าจอ (4:3)</PresentationFormat>
  <Paragraphs>98</Paragraphs>
  <Slides>9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8" baseType="lpstr">
      <vt:lpstr>Arial</vt:lpstr>
      <vt:lpstr>Angsana New</vt:lpstr>
      <vt:lpstr>Wingdings</vt:lpstr>
      <vt:lpstr>paaymaay</vt:lpstr>
      <vt:lpstr>DilleniaUPC</vt:lpstr>
      <vt:lpstr>Tahoma</vt:lpstr>
      <vt:lpstr>Calibri</vt:lpstr>
      <vt:lpstr>EDNamMool</vt:lpstr>
      <vt:lpstr>กระสอบ</vt:lpstr>
      <vt:lpstr>การซักประวัติ และการลงรหัสเพื่อการเฝ้าระวัง โรคจากการประกอบอาชีพ และสิ่งแวดล้อม</vt:lpstr>
      <vt:lpstr>การซักประวัติ และ         การคัดกรอง : 2 คำถาม</vt:lpstr>
      <vt:lpstr>รหัส Y สำหรับโรคจากการประกอบอาชีพและสิ่งแวดล้อม</vt:lpstr>
      <vt:lpstr>ICD-10 (โรคจากการประกอบอาชีพและสิ่งแวดล้อม)</vt:lpstr>
      <vt:lpstr>ลำดับรหัส (รหัสอุบัติเหตุจากการทำงาน)</vt:lpstr>
      <vt:lpstr>การลงรหัสเจาะเลือดเพื่อหาระดับโคลีนเอสเตอเรส (ในเกษตรกร / ประชาชน) </vt:lpstr>
      <vt:lpstr>ตัวอย่าง</vt:lpstr>
      <vt:lpstr>ตัวอย่าง</vt:lpstr>
      <vt:lpstr>ตัวอย่าง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2016-12-26T04:06:21Z</dcterms:created>
  <dcterms:modified xsi:type="dcterms:W3CDTF">2017-12-24T23:43:25Z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TC034605449991</vt:lpwstr>
  </property>
</Properties>
</file>