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334" r:id="rId4"/>
    <p:sldId id="343" r:id="rId5"/>
    <p:sldId id="340" r:id="rId6"/>
    <p:sldId id="341" r:id="rId7"/>
    <p:sldId id="342" r:id="rId8"/>
    <p:sldId id="335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852E"/>
    <a:srgbClr val="0099FF"/>
    <a:srgbClr val="CF5017"/>
    <a:srgbClr val="0038A8"/>
    <a:srgbClr val="002F8E"/>
    <a:srgbClr val="3333FF"/>
    <a:srgbClr val="008E40"/>
    <a:srgbClr val="271D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65" d="100"/>
          <a:sy n="65" d="100"/>
        </p:scale>
        <p:origin x="-1358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0EF78-93E4-44E6-8921-67EA4F597976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AE5145-5A4E-4437-BDB1-DD573932633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5362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35CE53-E840-486A-ABBD-B92902873653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CABE6A-7814-4CA5-8D3C-0FDCDB8988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971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ABE6A-7814-4CA5-8D3C-0FDCDB898884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45012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ABE6A-7814-4CA5-8D3C-0FDCDB898884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2657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509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3D8D17-10B2-498C-8337-DEC63D0308E7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C7A454-986C-40B9-AA29-34CD8AC510D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6478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7B6A26-91F2-432D-8C96-1B7EE3A5D4A6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CE9206-B4B4-4566-BE96-D99633CF60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52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407BE1-CD26-46E6-8CE2-4BDFD141A8BB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B8B18E-E39A-4C0D-836C-81F1FA2BC99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689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9011FF-EECB-4985-9D12-75FF01ED3018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FC8F4E-D8F6-4B7F-956A-F3B5F7CF4B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7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DAA415-83AA-4C5E-B7E8-744F9948A5D2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759C5D-0FD0-4D81-8ED9-2D731C2B41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832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48D7C-8882-4FD3-B571-357E90E4F249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6EFC30-9582-4BF0-857F-388A3DC52C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913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8E03BE-9C8E-4224-97B5-12AD36997C05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B6AE8A-BA1C-4ADB-9390-E73DED24E8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9400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ADDE26-E57D-4AC6-AA2A-3D75931C1D4D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3EBC30-7882-4B6E-BFCD-689FFD8998E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1044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4707C0-0F52-4BB7-A3A1-08FE6F52B55F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758F26-A982-49C8-887B-EA29C2D73B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509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67E68B-442D-4134-8525-D7C54974ABA0}" type="datetimeFigureOut">
              <a:rPr lang="th-TH"/>
              <a:pPr>
                <a:defRPr/>
              </a:pPr>
              <a:t>26/08/57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9853F9-E93D-49E4-92AC-79FF5CDB8E6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464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79512" y="1491749"/>
            <a:ext cx="8856984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dirty="0">
                <a:ln w="3175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สรุปผลการดำเนินการ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200" b="1" dirty="0">
                <a:ln w="190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A852E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ระบบส่งต่อด้วย </a:t>
            </a:r>
            <a:r>
              <a:rPr lang="en-US" sz="7200" b="1" dirty="0">
                <a:ln w="190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A852E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Refer Link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ln w="3175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เขตบริการสุขภาพที่ </a:t>
            </a:r>
            <a:r>
              <a:rPr lang="en-US" sz="4800" b="1" dirty="0">
                <a:ln w="3175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10</a:t>
            </a:r>
            <a:endParaRPr lang="th-TH" sz="4800" b="1" dirty="0">
              <a:ln w="3175" cmpd="sng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PSL Methinee" pitchFamily="18" charset="-34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89420" y="5684838"/>
            <a:ext cx="4350871" cy="11387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27 </a:t>
            </a:r>
            <a:r>
              <a:rPr lang="th-TH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สิงหาคม </a:t>
            </a:r>
            <a:r>
              <a:rPr lang="en-US" sz="36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2557</a:t>
            </a:r>
            <a:endParaRPr lang="th-TH" sz="3600" b="1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SL Methinee" pitchFamily="18" charset="-34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ณ ห้องประชุม เขตบริการสุขภาพที่ </a:t>
            </a:r>
            <a:r>
              <a:rPr lang="en-US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SL Methinee" pitchFamily="18" charset="-34"/>
                <a:cs typeface="+mj-cs"/>
              </a:rPr>
              <a:t>10</a:t>
            </a:r>
            <a:endParaRPr lang="th-TH" sz="3200" b="1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SL Methinee" pitchFamily="18" charset="-34"/>
              <a:cs typeface="+mj-cs"/>
            </a:endParaRPr>
          </a:p>
        </p:txBody>
      </p:sp>
      <p:sp>
        <p:nvSpPr>
          <p:cNvPr id="4" name="AutoShape 86"/>
          <p:cNvSpPr>
            <a:spLocks noChangeArrowheads="1"/>
          </p:cNvSpPr>
          <p:nvPr/>
        </p:nvSpPr>
        <p:spPr bwMode="gray">
          <a:xfrm>
            <a:off x="1980232" y="4582383"/>
            <a:ext cx="5328071" cy="646112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PSL Methinee" pitchFamily="18" charset="-34"/>
              <a:cs typeface="+mj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gray">
          <a:xfrm>
            <a:off x="2024882" y="4581128"/>
            <a:ext cx="5571454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ข้อมูลระหว่างวันที่ </a:t>
            </a:r>
            <a:r>
              <a:rPr lang="en-US" sz="36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1</a:t>
            </a:r>
            <a:r>
              <a:rPr lang="th-TH" sz="3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-</a:t>
            </a:r>
            <a:r>
              <a:rPr lang="en-US" sz="3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25</a:t>
            </a:r>
            <a:r>
              <a:rPr lang="th-TH" sz="3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 สิงหาคม </a:t>
            </a:r>
            <a:r>
              <a:rPr lang="en-US" sz="360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SL Methinee" pitchFamily="18" charset="-34"/>
                <a:cs typeface="+mj-cs"/>
              </a:rPr>
              <a:t>2557</a:t>
            </a:r>
            <a:endParaRPr lang="th-TH" sz="3600" dirty="0">
              <a:ln w="10541" cmpd="sng">
                <a:noFill/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PSL Methinee" pitchFamily="18" charset="-34"/>
              <a:cs typeface="+mj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18336" y="476672"/>
            <a:ext cx="749808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ข้อมูลบุคลากรสาธารณสุข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700808"/>
            <a:ext cx="26642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แบ่งออกเป็น</a:t>
            </a:r>
            <a:r>
              <a:rPr lang="en-US" b="1" dirty="0" smtClean="0"/>
              <a:t>  </a:t>
            </a:r>
            <a:r>
              <a:rPr lang="th-TH" b="1" dirty="0" smtClean="0"/>
              <a:t>๕</a:t>
            </a:r>
            <a:r>
              <a:rPr lang="en-US" b="1" dirty="0" smtClean="0"/>
              <a:t> </a:t>
            </a:r>
            <a:r>
              <a:rPr lang="th-TH" b="1" dirty="0" smtClean="0"/>
              <a:t>กลุ่ม</a:t>
            </a:r>
            <a:endParaRPr lang="th-T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9498" y="2492896"/>
            <a:ext cx="439575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ข้อมูลข้าราชการ</a:t>
            </a:r>
          </a:p>
          <a:p>
            <a:pPr marL="514350" indent="-514350">
              <a:buAutoNum type="thaiNumPeriod"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ข้อมูลลูกจ้างประจำ</a:t>
            </a:r>
          </a:p>
          <a:p>
            <a:pPr marL="514350" indent="-514350">
              <a:buAutoNum type="thaiNumPeriod"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ข้อมูลพนักงานราชการ</a:t>
            </a:r>
          </a:p>
          <a:p>
            <a:pPr marL="514350" indent="-514350">
              <a:buAutoNum type="thaiNumPeriod"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ข้อมูลพนักงานกระทรวง</a:t>
            </a:r>
          </a:p>
          <a:p>
            <a:pPr marL="514350" indent="-514350">
              <a:buAutoNum type="thaiNumPeriod"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ข้อมูลลูกจ้างชั่วคราว</a:t>
            </a:r>
            <a:endParaRPr lang="th-TH" sz="4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1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18336" y="332656"/>
            <a:ext cx="749808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แหล่งที่มาของข้อมูล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461" y="1661367"/>
            <a:ext cx="2478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๑. ข้อมูลข้าราชการ 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6429" y="173118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โปรแกรม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PIS2012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4461" y="2246142"/>
            <a:ext cx="2895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๒. ข้อมูลลูกจ้างประจำ  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0941" y="2246142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โปรแกรม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EPN2012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4461" y="2842226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๓. ข้อมูลพนักงานราชการ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6610" y="2900886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ยังไม่มี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1794" y="3491488"/>
            <a:ext cx="3217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๔. ข้อมูลพนักงานกระทรวง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6610" y="3532432"/>
            <a:ext cx="372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Web Application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กองการเจ้าหน้าที่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7360" y="4228663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๕. ข้อมูลลูกจ้างชั่วคราว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2176" y="4269607"/>
            <a:ext cx="372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Web Application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กองการเจ้าหน้าที่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7701" y="4941168"/>
            <a:ext cx="634983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*** 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ให้ส่งออกในรูปแบบ </a:t>
            </a:r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Excel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ไฟล์ได้</a:t>
            </a:r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4461" y="5890612"/>
            <a:ext cx="691593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ทุก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รพศ.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รพท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  ส่งข้อมูลภายในวันที่ ๑  ก.ย. ๕๗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4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55617" y="476672"/>
            <a:ext cx="7498080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การจัดส่งข้อมูลและนำเสนอข้อมูล 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8303" y="1538534"/>
            <a:ext cx="6274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๑. รวบรวมไฟล์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Excel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ของทุกจังหวัด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เข้า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Database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แยกเป็นรายกลุ่มบุคลากร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690917"/>
            <a:ext cx="7364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๒. นำเสนอข้อมูลในรูปแบบ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Web Application 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       http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://203.157.178.4/personal_ket10/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6528" y="3978052"/>
            <a:ext cx="26073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รูปแบบการนำเสนอ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678105"/>
            <a:ext cx="7112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*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รายชื่อบุคคลแยกตามกลุ่มวิชาชีพ , แยกแพทย์เฉพาะทางได้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55917"/>
            <a:ext cx="840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*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ค้นหาบุคคลตามชื่อ  ตำแหน่ง ความเชี่ยวชาญ หน่วยบริการและจังหวัด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193" y="5796553"/>
            <a:ext cx="8060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*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สรุปข้อมูลบุคลากรภาพรวมเขตและแยกรายจังหวัดตามกลุ่มวิชาชีพ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2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7842137" cy="5760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ขณะนี้ทีม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CIO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ได้พัฒนา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Software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ระบบฐานข้อมูลบุคลากรทั้ง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5 กลุ่ม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เรียบร้อยแล้ว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http://203.157.178.4/personal_ket10/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ขาดแต่ข้อมูลนำเข้าจากอีก 4 จังหวัด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ในรูปแบบ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excel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ตามหนังสือที่ขอข้อมูล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สธ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.0204.10/ว.310  7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สค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.2557</a:t>
            </a: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4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687" y="5048008"/>
            <a:ext cx="7498081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818336" y="332656"/>
            <a:ext cx="749808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ขอข้อมูลบุคลากร 5 กลุ่ม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(excel)</a:t>
            </a:r>
            <a:endParaRPr lang="th-TH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879" y="1302085"/>
            <a:ext cx="7529537" cy="392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17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0912" y="624628"/>
            <a:ext cx="8352928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เว็บการนำเสนอข้อมูลบุคลากรสาธารณสุข เขต 10 สำหรับผู้บริหาร</a:t>
            </a:r>
            <a:endParaRPr lang="th-TH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336" y="1412776"/>
            <a:ext cx="749808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336" y="4299317"/>
            <a:ext cx="7498080" cy="2010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4201924"/>
            <a:ext cx="239362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การค้นหาโดยเงื่อนไข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6588224" y="4751268"/>
            <a:ext cx="198460" cy="36004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920" y="2013792"/>
            <a:ext cx="366107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แสดงรายชื่อแยกตามกลุ่มวิชาชีพ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5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18336" y="332656"/>
            <a:ext cx="749808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การนำเสนอข้อมูล สำหรับผู้บริหาร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4661" y="1340768"/>
            <a:ext cx="512543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สรุปข้อมูลแยกตามกลุ่ม  ตำแหน่งและจังหวัด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616" y="2040012"/>
            <a:ext cx="7351213" cy="382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27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124744"/>
            <a:ext cx="828680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เขตบริการสุขภาพที่ </a:t>
            </a:r>
            <a:r>
              <a:rPr lang="en-US" sz="48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10</a:t>
            </a:r>
            <a:r>
              <a:rPr lang="th-TH" sz="48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 </a:t>
            </a:r>
            <a:r>
              <a:rPr lang="th-TH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เริ่มใช้ ระบบ </a:t>
            </a: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Refer Link</a:t>
            </a:r>
            <a:endParaRPr lang="th-TH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SL Methinee" pitchFamily="18" charset="-34"/>
              <a:cs typeface="+mj-cs"/>
            </a:endParaRPr>
          </a:p>
        </p:txBody>
      </p:sp>
      <p:sp>
        <p:nvSpPr>
          <p:cNvPr id="26" name="AutoShape 86"/>
          <p:cNvSpPr>
            <a:spLocks noChangeArrowheads="1"/>
          </p:cNvSpPr>
          <p:nvPr/>
        </p:nvSpPr>
        <p:spPr bwMode="gray">
          <a:xfrm>
            <a:off x="1000125" y="4432300"/>
            <a:ext cx="7215188" cy="20923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PSL Methinee" pitchFamily="18" charset="-34"/>
              <a:cs typeface="+mj-cs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gray">
          <a:xfrm>
            <a:off x="1485482" y="4793519"/>
            <a:ext cx="6255239" cy="120032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th-TH" sz="36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36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กรกฎาคม </a:t>
            </a:r>
            <a:r>
              <a:rPr lang="en-US" sz="36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2557</a:t>
            </a:r>
            <a:r>
              <a:rPr lang="th-TH" sz="36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หน่วยบริการ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ในเขตฯ เริ่มใช้</a:t>
            </a:r>
            <a:b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ระบบ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Refer Link 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ในการส่งต่อข้อมูลผู้ป่วย</a:t>
            </a:r>
            <a:endParaRPr lang="th-TH" sz="3600" b="1" dirty="0">
              <a:ln w="10541" cmpd="sng">
                <a:noFill/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3317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3324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2051050" y="833438"/>
            <a:ext cx="2376488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48445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53164" y="494755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</a:t>
            </a:r>
          </a:p>
        </p:txBody>
      </p:sp>
      <p:pic>
        <p:nvPicPr>
          <p:cNvPr id="23554" name="Picture 2" descr="http://pro.corbis.com/images/42-15974769.jpg?size=67&amp;uid=c9cdf09f-7585-4c99-ac6d-1ad9fe5548fc&amp;uniqID=c3001776-d346-4ffd-8ddf-44d2ee68e5d9"/>
          <p:cNvPicPr>
            <a:picLocks noChangeAspect="1" noChangeArrowheads="1"/>
          </p:cNvPicPr>
          <p:nvPr/>
        </p:nvPicPr>
        <p:blipFill>
          <a:blip r:embed="rId2" cstate="print"/>
          <a:srcRect t="7812"/>
          <a:stretch>
            <a:fillRect/>
          </a:stretch>
        </p:blipFill>
        <p:spPr bwMode="auto">
          <a:xfrm rot="771837">
            <a:off x="6593021" y="1862182"/>
            <a:ext cx="1913720" cy="2731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908720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ผลการดำเนินงานรับ-ส่งผู้ป่วย</a:t>
            </a:r>
          </a:p>
        </p:txBody>
      </p:sp>
      <p:grpSp>
        <p:nvGrpSpPr>
          <p:cNvPr id="14341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4447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034530" y="833438"/>
            <a:ext cx="649287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84012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2379286"/>
              </p:ext>
            </p:extLst>
          </p:nvPr>
        </p:nvGraphicFramePr>
        <p:xfrm>
          <a:off x="266456" y="1678161"/>
          <a:ext cx="8698032" cy="3779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2211"/>
                <a:gridCol w="792056"/>
                <a:gridCol w="792056"/>
                <a:gridCol w="792056"/>
                <a:gridCol w="792056"/>
                <a:gridCol w="870760"/>
                <a:gridCol w="792144"/>
                <a:gridCol w="792144"/>
                <a:gridCol w="864158"/>
                <a:gridCol w="1058391"/>
              </a:tblGrid>
              <a:tr h="396273"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จังหวัด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7" marR="91447" marT="45724" marB="45724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ปลายทางส่งต่อผู้ป่วย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7" marR="91447" marT="45724" marB="45724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รวม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7" marR="91447" marT="45724" marB="45724" anchor="ctr"/>
                </a:tc>
              </a:tr>
              <a:tr h="396273"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ภายในจังหวัด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ระหว่าง</a:t>
                      </a: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รพ.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ในเขต</a:t>
                      </a:r>
                      <a:endParaRPr lang="th-TH" sz="2000" b="1" dirty="0" smtClean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รพ.สปส.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รพ.พระศรีฯ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ศูนย์มะเร็ง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นอกเขต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บริการฯ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/เอกชน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</a:tr>
              <a:tr h="609651"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รพ.สต.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รพช.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รพท.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7" marR="91447" marT="45724" marB="45724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96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อุบลราชธานี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0</a:t>
                      </a:r>
                      <a:endParaRPr lang="th-TH" sz="2000" b="0" dirty="0" smtClean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23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1,015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19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1,060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  <a:tr h="39627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+mn-lt"/>
                          <a:cs typeface="+mj-cs"/>
                        </a:rPr>
                        <a:t>ศรีสะเกษ</a:t>
                      </a:r>
                      <a:endParaRPr lang="en-US" sz="2000" dirty="0">
                        <a:latin typeface="+mn-lt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  <a:tr h="39627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+mn-lt"/>
                          <a:cs typeface="+mj-cs"/>
                        </a:rPr>
                        <a:t>ยโสธร</a:t>
                      </a:r>
                      <a:endParaRPr lang="en-US" sz="2000" dirty="0">
                        <a:latin typeface="+mn-lt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76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80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  <a:tr h="39627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+mn-lt"/>
                          <a:cs typeface="+mj-cs"/>
                        </a:rPr>
                        <a:t>มุกดาหาร</a:t>
                      </a:r>
                      <a:endParaRPr lang="en-US" sz="2000" dirty="0">
                        <a:latin typeface="+mn-lt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332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6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24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375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  <a:tr h="39627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+mn-lt"/>
                          <a:cs typeface="+mj-cs"/>
                        </a:rPr>
                        <a:t>อำนาจเจริญ</a:t>
                      </a:r>
                      <a:endParaRPr lang="en-US" sz="2000" dirty="0">
                        <a:latin typeface="+mn-lt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374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37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-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8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435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  <a:tr h="39627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+mn-lt"/>
                          <a:cs typeface="+mj-cs"/>
                        </a:rPr>
                        <a:t>รวม</a:t>
                      </a:r>
                      <a:endParaRPr lang="en-US" sz="2000" dirty="0">
                        <a:latin typeface="+mn-lt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5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26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782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1,059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37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6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34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ordia New (Body)"/>
                          <a:cs typeface="+mj-cs"/>
                        </a:rPr>
                        <a:t>1,950</a:t>
                      </a:r>
                      <a:endParaRPr lang="en-US" sz="2000" b="0" dirty="0">
                        <a:latin typeface="Cordia New (Body)"/>
                        <a:cs typeface="+mj-cs"/>
                      </a:endParaRPr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456297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5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908720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ผลการดำเนินงานรับส่งกลับผู้ป่วย</a:t>
            </a:r>
          </a:p>
        </p:txBody>
      </p:sp>
      <p:grpSp>
        <p:nvGrpSpPr>
          <p:cNvPr id="16387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6471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048385" y="833438"/>
            <a:ext cx="649287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7867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465584"/>
              </p:ext>
            </p:extLst>
          </p:nvPr>
        </p:nvGraphicFramePr>
        <p:xfrm>
          <a:off x="766763" y="1700213"/>
          <a:ext cx="7621585" cy="3871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1543"/>
                <a:gridCol w="1080007"/>
                <a:gridCol w="1080007"/>
                <a:gridCol w="1080007"/>
                <a:gridCol w="1080007"/>
                <a:gridCol w="1080007"/>
                <a:gridCol w="1080007"/>
              </a:tblGrid>
              <a:tr h="396337"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จังหวัด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ต้นทางส่งกลับผู้ป่วย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รวม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</a:tr>
              <a:tr h="701214"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ภายในจังหวัด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รพ.สปส.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รพ.พระศรีฯ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ศูนย์มะเร็ง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นอกเขตฯ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</a:tr>
              <a:tr h="396337"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รพท.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 marL="91441" marR="91441" marT="45731" marB="45731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rgbClr val="FA85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96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อุบลราชธานี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33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33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ศรีสะเกษ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ยโสธร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2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2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มุกดาหาร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อำนาจเจริญ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4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4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  <a:tr h="39633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cs typeface="+mj-cs"/>
                        </a:rPr>
                        <a:t>รวม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39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cs typeface="+mj-cs"/>
                        </a:rPr>
                        <a:t>39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470152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25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106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052736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ผลการดำเนินงาน</a:t>
            </a: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รับส่งผู้ป่วยแบ่งตาม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Strength</a:t>
            </a:r>
            <a:endParaRPr lang="th-TH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SL Methinee" pitchFamily="18" charset="-34"/>
              <a:cs typeface="+mj-cs"/>
            </a:endParaRPr>
          </a:p>
        </p:txBody>
      </p:sp>
      <p:grpSp>
        <p:nvGrpSpPr>
          <p:cNvPr id="16387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6471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054848" y="833438"/>
            <a:ext cx="649287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32040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2747928"/>
              </p:ext>
            </p:extLst>
          </p:nvPr>
        </p:nvGraphicFramePr>
        <p:xfrm>
          <a:off x="766763" y="1861346"/>
          <a:ext cx="7621585" cy="3871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1543"/>
                <a:gridCol w="1080007"/>
                <a:gridCol w="1080007"/>
                <a:gridCol w="1080007"/>
                <a:gridCol w="1080007"/>
                <a:gridCol w="1080007"/>
                <a:gridCol w="1080007"/>
              </a:tblGrid>
              <a:tr h="396337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จังหวัด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cs typeface="+mj-cs"/>
                        </a:rPr>
                        <a:t>Strength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cs typeface="+mj-cs"/>
                        </a:rPr>
                        <a:t>รวม</a:t>
                      </a:r>
                      <a:endParaRPr lang="en-US" sz="2000" b="1" dirty="0">
                        <a:cs typeface="+mj-cs"/>
                      </a:endParaRPr>
                    </a:p>
                  </a:txBody>
                  <a:tcPr marL="91441" marR="91441" marT="45731" marB="45731" anchor="ctr"/>
                </a:tc>
              </a:tr>
              <a:tr h="1097551"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Emergency</a:t>
                      </a: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Resuscitate</a:t>
                      </a: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Urgency</a:t>
                      </a: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Semi Urgency</a:t>
                      </a: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+mj-cs"/>
                        </a:rPr>
                        <a:t>Non Urgency</a:t>
                      </a:r>
                    </a:p>
                  </a:txBody>
                  <a:tcPr marL="91441" marR="91441" marT="45731" marB="45731"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</a:tr>
              <a:tr h="396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อุบลราชธานี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ศรีสะเกษ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ยโสธร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มุกดาหาร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</a:tr>
              <a:tr h="39633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อำนาจเจริญ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438</a:t>
                      </a:r>
                    </a:p>
                  </a:txBody>
                  <a:tcPr marL="9525" marR="9525" marT="9525" marB="0" anchor="ctr"/>
                </a:tc>
              </a:tr>
              <a:tr h="39633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cs typeface="+mj-cs"/>
                        </a:rPr>
                        <a:t>รวม</a:t>
                      </a:r>
                      <a:endParaRPr lang="en-US" sz="2000" dirty="0">
                        <a:cs typeface="+mj-cs"/>
                      </a:endParaRP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1176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504325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25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745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052736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ผลการดำเนินงาน</a:t>
            </a: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รับส่งผู้ป่วย แบ่งตาม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21 </a:t>
            </a: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กลุ่มโรค</a:t>
            </a:r>
            <a:endParaRPr lang="th-TH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SL Methinee" pitchFamily="18" charset="-34"/>
              <a:cs typeface="+mj-cs"/>
            </a:endParaRPr>
          </a:p>
        </p:txBody>
      </p:sp>
      <p:grpSp>
        <p:nvGrpSpPr>
          <p:cNvPr id="16387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6471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048385" y="833438"/>
            <a:ext cx="649287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7867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70152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25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600743"/>
              </p:ext>
            </p:extLst>
          </p:nvPr>
        </p:nvGraphicFramePr>
        <p:xfrm>
          <a:off x="251518" y="2057400"/>
          <a:ext cx="8640964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259"/>
                <a:gridCol w="2168145"/>
                <a:gridCol w="907911"/>
                <a:gridCol w="907911"/>
                <a:gridCol w="907911"/>
                <a:gridCol w="907911"/>
                <a:gridCol w="1066005"/>
                <a:gridCol w="907911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</a:rPr>
                        <a:t>ลำดับ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</a:rPr>
                        <a:t>กลุ่มโรค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</a:rPr>
                        <a:t>อุบลฯ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</a:rPr>
                        <a:t>ศรีสะเกษ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</a:rPr>
                        <a:t>ยโสธร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</a:rPr>
                        <a:t>มุกดาหาร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</a:rPr>
                        <a:t>อำนาจเจริญ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</a:rPr>
                        <a:t>รวม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</a:rPr>
                        <a:t>ติดเชื้อ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cancer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</a:rPr>
                        <a:t>ระบบเลือด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</a:rPr>
                        <a:t>ต่อมไร้ท่อ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</a:rPr>
                        <a:t>จิตและพฤติกรรม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ประสาทสมอง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ตา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หู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หัวใจและไหลเวียน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ระบบหายใจ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</a:rPr>
                        <a:t>ระบบย่อยอาหาร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0872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052736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ผลการดำเนินงาน</a:t>
            </a: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รับส่งผู้ป่วย แบ่งตาม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21 </a:t>
            </a: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กลุ่มโรค</a:t>
            </a:r>
            <a:endParaRPr lang="th-TH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SL Methinee" pitchFamily="18" charset="-34"/>
              <a:cs typeface="+mj-cs"/>
            </a:endParaRPr>
          </a:p>
        </p:txBody>
      </p:sp>
      <p:grpSp>
        <p:nvGrpSpPr>
          <p:cNvPr id="16387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6471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048385" y="833438"/>
            <a:ext cx="649287" cy="17938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  <a:latin typeface="PSL Methinee" pitchFamily="18" charset="-34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7867" y="476672"/>
            <a:ext cx="32733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70152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25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9673517"/>
              </p:ext>
            </p:extLst>
          </p:nvPr>
        </p:nvGraphicFramePr>
        <p:xfrm>
          <a:off x="213376" y="2057400"/>
          <a:ext cx="8751112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314"/>
                <a:gridCol w="2195784"/>
                <a:gridCol w="919484"/>
                <a:gridCol w="919484"/>
                <a:gridCol w="919484"/>
                <a:gridCol w="919484"/>
                <a:gridCol w="1079594"/>
                <a:gridCol w="91948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cs typeface="+mn-cs"/>
                        </a:rPr>
                        <a:t>ลำดับ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cs typeface="+mn-cs"/>
                        </a:rPr>
                        <a:t>กลุ่มโรค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cs typeface="+mn-cs"/>
                        </a:rPr>
                        <a:t>อุบลฯ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cs typeface="+mn-cs"/>
                        </a:rPr>
                        <a:t>ศรีสะเกษ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cs typeface="+mn-cs"/>
                        </a:rPr>
                        <a:t>ยโสธร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cs typeface="+mn-cs"/>
                        </a:rPr>
                        <a:t>มุกดาหาร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cs typeface="+mn-cs"/>
                        </a:rPr>
                        <a:t>อำนาจเจริญ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cs typeface="+mn-cs"/>
                        </a:rPr>
                        <a:t>รวม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ระบบผิวหนัง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กระดูกกล้ามเนื้อ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ระบบสืบพันธุ์และปัสสาวะ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การตั้งครรภ์และคลอด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ภาวะระยะปริกำเนิด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โครโมโซม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อุบัติเหตุ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การบาดเจ็บ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ปัจจัยอื่นๆ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อาการอื่นๆ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ระบบผิวหนัง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0438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1052736"/>
            <a:ext cx="82868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SL Methinee" pitchFamily="18" charset="-34"/>
                <a:cs typeface="+mj-cs"/>
              </a:rPr>
              <a:t>ภาระกิจที่ยังไม่สำเร็จ/ปัญหาอุปสรรค</a:t>
            </a:r>
          </a:p>
        </p:txBody>
      </p:sp>
      <p:grpSp>
        <p:nvGrpSpPr>
          <p:cNvPr id="18435" name="Group 24"/>
          <p:cNvGrpSpPr>
            <a:grpSpLocks/>
          </p:cNvGrpSpPr>
          <p:nvPr/>
        </p:nvGrpSpPr>
        <p:grpSpPr bwMode="auto">
          <a:xfrm>
            <a:off x="0" y="158750"/>
            <a:ext cx="9180513" cy="914400"/>
            <a:chOff x="36513" y="4683438"/>
            <a:chExt cx="9180576" cy="91415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6513" y="4748508"/>
              <a:ext cx="9180576" cy="32534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  <a:latin typeface="PSL Methinee" pitchFamily="18" charset="-34"/>
                <a:cs typeface="+mj-cs"/>
              </a:endParaRPr>
            </a:p>
          </p:txBody>
        </p:sp>
        <p:grpSp>
          <p:nvGrpSpPr>
            <p:cNvPr id="18440" name="Group 22"/>
            <p:cNvGrpSpPr>
              <a:grpSpLocks/>
            </p:cNvGrpSpPr>
            <p:nvPr/>
          </p:nvGrpSpPr>
          <p:grpSpPr bwMode="auto">
            <a:xfrm>
              <a:off x="666363" y="5309979"/>
              <a:ext cx="8120510" cy="285743"/>
              <a:chOff x="712759" y="1500666"/>
              <a:chExt cx="11057730" cy="285647"/>
            </a:xfrm>
          </p:grpSpPr>
          <p:cxnSp>
            <p:nvCxnSpPr>
              <p:cNvPr id="52" name="Straight Arrow Connector 3"/>
              <p:cNvCxnSpPr/>
              <p:nvPr/>
            </p:nvCxnSpPr>
            <p:spPr>
              <a:xfrm flipV="1">
                <a:off x="715454" y="1620009"/>
                <a:ext cx="11055035" cy="23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"/>
              <p:cNvCxnSpPr/>
              <p:nvPr/>
            </p:nvCxnSpPr>
            <p:spPr>
              <a:xfrm rot="5400000">
                <a:off x="571585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28706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485719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8287844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285829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142951" y="1643807"/>
                <a:ext cx="285577" cy="0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000073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714316" y="1642726"/>
                <a:ext cx="285577" cy="21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572520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428561" y="1642726"/>
                <a:ext cx="285577" cy="2161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 bwMode="auto">
            <a:xfrm>
              <a:off x="785818" y="4683438"/>
              <a:ext cx="8358246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มค</a:t>
              </a: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.    </a:t>
              </a:r>
              <a:r>
                <a:rPr lang="th-TH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PSL Methinee" pitchFamily="18" charset="-34"/>
                  <a:cs typeface="+mj-cs"/>
                </a:rPr>
                <a:t> กพ.       มีค.     เมย.      พค.       มิย.       กค.       สค.      กย.       ตค.      พย.     ธค.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rot="5400000">
              <a:off x="6787443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7358947" y="5453961"/>
              <a:ext cx="285673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7928864" y="5453961"/>
              <a:ext cx="285673" cy="158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 bwMode="auto">
          <a:xfrm>
            <a:off x="-36513" y="761961"/>
            <a:ext cx="785781" cy="4000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255</a:t>
            </a:r>
            <a:r>
              <a:rPr lang="th-TH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PSL Methinee" pitchFamily="18" charset="-34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3528" y="1628800"/>
            <a:ext cx="8639945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- </a:t>
            </a:r>
            <a:r>
              <a:rPr lang="en-U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18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ส.ค. </a:t>
            </a:r>
            <a:r>
              <a:rPr lang="en-U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57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ทีมโปรแกรมเมอร์จังหวัด</a:t>
            </a: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ศรีสะ</a:t>
            </a:r>
            <a:r>
              <a:rPr lang="th-TH" sz="3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เกษ</a:t>
            </a: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เริ่มทดลองเชื่อมต่อฐานข้อมูลโปรแกรม </a:t>
            </a:r>
            <a:r>
              <a:rPr lang="en-U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Refer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ระบบเดิม เข้า</a:t>
            </a: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กับระบบ </a:t>
            </a:r>
            <a:r>
              <a:rPr lang="en-US" sz="3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ReferLink</a:t>
            </a: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ของเขต</a:t>
            </a:r>
            <a:endParaRPr lang="th-TH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SL Methinee" pitchFamily="18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จังหวัด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ยโสธร ดำเนินการให้</a:t>
            </a:r>
            <a:r>
              <a:rPr lang="th-TH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หน่วยบริการ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ส่งข้อมูลเข้าระบบ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  </a:t>
            </a:r>
            <a:r>
              <a:rPr lang="en-US" sz="3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ReferLink</a:t>
            </a:r>
            <a:r>
              <a:rPr lang="en-U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ได้แล้วบางหน่วย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</a:rPr>
              <a:t>บริการ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รพ.วารินชำราบ ผอ.รพ.ไม่ให้ดำเนินการ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ศูนย์ส่งต่อ รพศ. เครื่อง </a:t>
            </a:r>
            <a:r>
              <a:rPr lang="en-U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PC </a:t>
            </a:r>
            <a:r>
              <a:rPr lang="th-TH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SL Methinee" pitchFamily="18" charset="-34"/>
                <a:cs typeface="+mj-cs"/>
              </a:rPr>
              <a:t>ชำรุดบ่อย</a:t>
            </a:r>
            <a:endParaRPr lang="th-TH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SL Methinee" pitchFamily="18" charset="-34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6136" y="476672"/>
            <a:ext cx="47000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25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84784"/>
            <a:ext cx="8568951" cy="3046988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ดำเนินงาน</a:t>
            </a:r>
          </a:p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การจัดทำ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ระบบฐานข้อมูล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บุคลากร</a:t>
            </a:r>
          </a:p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ด้านสาธารณสุข</a:t>
            </a:r>
          </a:p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เขตบริการสุขภาพที่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๑๐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xmlns="" val="16415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5749</TotalTime>
  <Words>958</Words>
  <Application>Microsoft Office PowerPoint</Application>
  <PresentationFormat>นำเสนอทางหน้าจอ (4:3)</PresentationFormat>
  <Paragraphs>458</Paragraphs>
  <Slides>16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iLLuSioN</dc:creator>
  <cp:lastModifiedBy>HP</cp:lastModifiedBy>
  <cp:revision>636</cp:revision>
  <cp:lastPrinted>2014-08-26T07:55:24Z</cp:lastPrinted>
  <dcterms:created xsi:type="dcterms:W3CDTF">2009-07-29T04:16:58Z</dcterms:created>
  <dcterms:modified xsi:type="dcterms:W3CDTF">2014-08-26T09:11:51Z</dcterms:modified>
</cp:coreProperties>
</file>