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97" r:id="rId2"/>
    <p:sldId id="404" r:id="rId3"/>
    <p:sldId id="398" r:id="rId4"/>
    <p:sldId id="399" r:id="rId5"/>
    <p:sldId id="402" r:id="rId6"/>
    <p:sldId id="400" r:id="rId7"/>
    <p:sldId id="406" r:id="rId8"/>
    <p:sldId id="407" r:id="rId9"/>
    <p:sldId id="396" r:id="rId10"/>
    <p:sldId id="390" r:id="rId11"/>
  </p:sldIdLst>
  <p:sldSz cx="9144000" cy="6858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00"/>
    <a:srgbClr val="0033CC"/>
    <a:srgbClr val="0099CC"/>
    <a:srgbClr val="FF3300"/>
    <a:srgbClr val="FF33CC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098" autoAdjust="0"/>
  </p:normalViewPr>
  <p:slideViewPr>
    <p:cSldViewPr>
      <p:cViewPr>
        <p:scale>
          <a:sx n="80" d="100"/>
          <a:sy n="80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2176949941793"/>
          <c:y val="0.1375968992248062"/>
          <c:w val="0.4388824214202563"/>
          <c:h val="0.7306201550387597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ข้อมูลจ.อุบลราชธานี</c:v>
                </c:pt>
              </c:strCache>
            </c:strRef>
          </c:tx>
          <c:spPr>
            <a:solidFill>
              <a:schemeClr val="accent1"/>
            </a:solidFill>
            <a:ln w="1170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FF99"/>
              </a:solidFill>
              <a:ln w="1170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1706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CCFFCC"/>
              </a:solidFill>
              <a:ln w="11706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1706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1706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170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1653784820851782"/>
                  <c:y val="-0.29201034621332295"/>
                </c:manualLayout>
              </c:layout>
              <c:numFmt formatCode="0.00%" sourceLinked="0"/>
              <c:spPr>
                <a:noFill/>
                <a:ln w="23412">
                  <a:noFill/>
                </a:ln>
              </c:spPr>
              <c:txPr>
                <a:bodyPr/>
                <a:lstStyle/>
                <a:p>
                  <a:pPr>
                    <a:defRPr sz="1636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th-TH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8409536960305204E-2"/>
                  <c:y val="6.8732333247002717E-2"/>
                </c:manualLayout>
              </c:layout>
              <c:numFmt formatCode="0.00%" sourceLinked="0"/>
              <c:spPr>
                <a:noFill/>
                <a:ln w="23412">
                  <a:noFill/>
                </a:ln>
              </c:spPr>
              <c:txPr>
                <a:bodyPr/>
                <a:lstStyle/>
                <a:p>
                  <a:pPr>
                    <a:defRPr sz="1106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th-TH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8351272004872273E-2"/>
                  <c:y val="-3.6808969005350965E-3"/>
                </c:manualLayout>
              </c:layout>
              <c:numFmt formatCode="0.00%" sourceLinked="0"/>
              <c:spPr>
                <a:noFill/>
                <a:ln w="23412">
                  <a:noFill/>
                </a:ln>
              </c:spPr>
              <c:txPr>
                <a:bodyPr/>
                <a:lstStyle/>
                <a:p>
                  <a:pPr>
                    <a:defRPr sz="1014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th-TH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numFmt formatCode="0.00%" sourceLinked="0"/>
              <c:spPr>
                <a:noFill/>
                <a:ln w="23412">
                  <a:noFill/>
                </a:ln>
              </c:spPr>
              <c:txPr>
                <a:bodyPr/>
                <a:lstStyle/>
                <a:p>
                  <a:pPr>
                    <a:defRPr sz="1106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th-TH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2316154735583674"/>
                  <c:y val="1.020016370793626E-2"/>
                </c:manualLayout>
              </c:layout>
              <c:numFmt formatCode="0.00%" sourceLinked="0"/>
              <c:spPr>
                <a:noFill/>
                <a:ln w="23412">
                  <a:noFill/>
                </a:ln>
              </c:spPr>
              <c:txPr>
                <a:bodyPr/>
                <a:lstStyle/>
                <a:p>
                  <a:pPr>
                    <a:defRPr sz="1106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th-TH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numFmt formatCode="0.00%" sourceLinked="0"/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737" b="1" i="0" u="none" strike="noStrike" baseline="0">
                    <a:solidFill>
                      <a:schemeClr val="tx1"/>
                    </a:solidFill>
                    <a:latin typeface="Tahoma"/>
                    <a:ea typeface="Tahoma"/>
                    <a:cs typeface="Tahoma"/>
                  </a:defRPr>
                </a:pPr>
                <a:endParaRPr lang="th-TH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5"/>
                <c:pt idx="0">
                  <c:v>บัตรทอง</c:v>
                </c:pt>
                <c:pt idx="1">
                  <c:v>ข้าราชการ</c:v>
                </c:pt>
                <c:pt idx="2">
                  <c:v>ประกันสังคม</c:v>
                </c:pt>
                <c:pt idx="3">
                  <c:v>สิทธิอื่นๆ</c:v>
                </c:pt>
                <c:pt idx="4">
                  <c:v>สิทธิว่าง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1389482</c:v>
                </c:pt>
                <c:pt idx="1">
                  <c:v>149463</c:v>
                </c:pt>
                <c:pt idx="2">
                  <c:v>101015</c:v>
                </c:pt>
                <c:pt idx="3">
                  <c:v>7349</c:v>
                </c:pt>
                <c:pt idx="4">
                  <c:v>231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341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51" b="1" i="0" u="none" strike="noStrike" baseline="0">
          <a:solidFill>
            <a:schemeClr val="tx1"/>
          </a:solidFill>
          <a:latin typeface="Angsana New"/>
          <a:ea typeface="Angsana New"/>
          <a:cs typeface="Angsana New"/>
        </a:defRPr>
      </a:pPr>
      <a:endParaRPr lang="th-TH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EA8D28-AC62-45FE-B6AE-8DE303103BA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4770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F27BE4-0D3A-4C3D-BAEE-12234438D78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524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740EB4AE-BDCA-4340-9DC4-3E7BB998B320}" type="slidenum">
              <a:rPr lang="en-US" sz="1200"/>
              <a:pPr algn="r" eaLnBrk="1" hangingPunct="1"/>
              <a:t>1</a:t>
            </a:fld>
            <a:endParaRPr lang="th-TH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C9430D60-53CB-4837-BD09-7135A31AAEE8}" type="slidenum">
              <a:rPr lang="en-US" sz="1200"/>
              <a:pPr algn="r" eaLnBrk="1" hangingPunct="1"/>
              <a:t>10</a:t>
            </a:fld>
            <a:endParaRPr lang="th-TH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153FBC0F-A3DE-4923-859C-9C41CF31E353}" type="slidenum">
              <a:rPr lang="en-US" sz="1200"/>
              <a:pPr algn="r" eaLnBrk="1" hangingPunct="1"/>
              <a:t>2</a:t>
            </a:fld>
            <a:endParaRPr lang="th-TH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94479700-9D4A-492E-9ACF-BE7EFE7877E8}" type="slidenum">
              <a:rPr lang="en-US" sz="1200"/>
              <a:pPr algn="r" eaLnBrk="1" hangingPunct="1"/>
              <a:t>3</a:t>
            </a:fld>
            <a:endParaRPr lang="th-TH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F98E3AF7-CBF2-4BCC-B276-624A19BC23D9}" type="slidenum">
              <a:rPr lang="en-US" sz="1200"/>
              <a:pPr algn="r" eaLnBrk="1" hangingPunct="1"/>
              <a:t>4</a:t>
            </a:fld>
            <a:endParaRPr lang="th-TH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390347E2-5E05-4C1C-8821-BBBB7330AA1F}" type="slidenum">
              <a:rPr lang="en-US" sz="1200"/>
              <a:pPr algn="r" eaLnBrk="1" hangingPunct="1"/>
              <a:t>5</a:t>
            </a:fld>
            <a:endParaRPr lang="th-TH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11CE88D1-7E8B-4273-AB48-1BC9246CEF5D}" type="slidenum">
              <a:rPr lang="en-US" sz="1200"/>
              <a:pPr algn="r" eaLnBrk="1" hangingPunct="1"/>
              <a:t>6</a:t>
            </a:fld>
            <a:endParaRPr lang="th-TH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2316A9A6-238E-47F9-9ABD-66477D7BFBF9}" type="slidenum">
              <a:rPr lang="en-US" sz="1200"/>
              <a:pPr algn="r" eaLnBrk="1" hangingPunct="1"/>
              <a:t>7</a:t>
            </a:fld>
            <a:endParaRPr lang="th-TH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/>
            <a:fld id="{740EB4AE-BDCA-4340-9DC4-3E7BB998B320}" type="slidenum">
              <a:rPr lang="en-US" sz="1200"/>
              <a:pPr algn="r" eaLnBrk="1" hangingPunct="1"/>
              <a:t>8</a:t>
            </a:fld>
            <a:endParaRPr lang="th-TH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h-TH" smtClean="0">
              <a:latin typeface="Arial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34CFC87-4B6B-4DA7-B7D4-51586A595273}" type="slidenum">
              <a:rPr lang="en-US" sz="1200" smtClean="0"/>
              <a:pPr eaLnBrk="1" hangingPunct="1"/>
              <a:t>9</a:t>
            </a:fld>
            <a:endParaRPr lang="th-TH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BDD39-E872-4375-8850-ACFA469249C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58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74BA3-6B8E-44AB-B7A1-4EC3FD5BEE8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242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AA262-0688-470E-A12F-45BB9630361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487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5BA4B-1569-4DA1-BAEF-30A0DA36301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636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B5EED-51CB-480F-B43C-DC09A423558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921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5F372-CBD8-45CF-B7F8-E936E2C4FF5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769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39F42-8753-4F93-8697-AEA34B5E984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225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4DBBD-D661-44A1-A5BF-A38988D5CD8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388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C7BC6-1417-443A-9A75-20DF5B04BEE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643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0A786-520E-480E-A7CE-3832BD8C356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185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C975F-CC8B-4074-BD61-625DC0E75AB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330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5E397EA-B850-40AA-B57A-DE898605D7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________Microsoft_Excel_97-20031.xls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________Microsoft_Excel_97-20032.xls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________Microsoft_Excel_97-20033.xls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________Microsoft_Excel_97-20034.xls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________Microsoft_Excel_97-20035.xls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________Microsoft_Excel_97-20036.xls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________Microsoft_Excel_97-20037.xls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emf"/><Relationship Id="rId5" Type="http://schemas.openxmlformats.org/officeDocument/2006/relationships/oleObject" Target="../embeddings/________Microsoft_Excel_97-20038.xls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chart" Target="../charts/chart1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650264"/>
              </p:ext>
            </p:extLst>
          </p:nvPr>
        </p:nvGraphicFramePr>
        <p:xfrm>
          <a:off x="250825" y="1003300"/>
          <a:ext cx="8612188" cy="491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แผ่นงาน" r:id="rId5" imgW="8572512" imgH="3467027" progId="Excel.Sheet.8">
                  <p:embed/>
                </p:oleObj>
              </mc:Choice>
              <mc:Fallback>
                <p:oleObj name="แผ่นงาน" r:id="rId5" imgW="8572512" imgH="3467027" progId="Excel.Sheet.8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03300"/>
                        <a:ext cx="8612188" cy="491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42938" y="3740150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827088" y="6308725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สปสช.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2053" name="Text Box 18"/>
          <p:cNvSpPr txBox="1">
            <a:spLocks noChangeArrowheads="1"/>
          </p:cNvSpPr>
          <p:nvPr/>
        </p:nvSpPr>
        <p:spPr bwMode="auto">
          <a:xfrm>
            <a:off x="6875463" y="476250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8027988" y="6165850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  <a:cs typeface="Tahoma" pitchFamily="34" charset="0"/>
              </a:rPr>
              <a:t>%</a:t>
            </a:r>
            <a:endParaRPr lang="th-TH" sz="2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124075" y="1876822"/>
            <a:ext cx="647700" cy="400050"/>
          </a:xfrm>
          <a:prstGeom prst="rect">
            <a:avLst/>
          </a:prstGeom>
          <a:solidFill>
            <a:schemeClr val="accent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2000" b="1" dirty="0">
                <a:cs typeface="Tahoma" pitchFamily="34" charset="0"/>
              </a:rPr>
              <a:t>ศก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2124075" y="295275"/>
            <a:ext cx="482441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รายจังหวัด</a:t>
            </a:r>
          </a:p>
        </p:txBody>
      </p:sp>
      <p:sp>
        <p:nvSpPr>
          <p:cNvPr id="2057" name="Text Box 51"/>
          <p:cNvSpPr txBox="1">
            <a:spLocks noChangeArrowheads="1"/>
          </p:cNvSpPr>
          <p:nvPr/>
        </p:nvSpPr>
        <p:spPr bwMode="auto">
          <a:xfrm>
            <a:off x="6227763" y="1773238"/>
            <a:ext cx="1944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000066"/>
                </a:solidFill>
                <a:cs typeface="Tahoma" pitchFamily="34" charset="0"/>
              </a:rPr>
              <a:t>Mean  </a:t>
            </a:r>
            <a:r>
              <a:rPr lang="th-TH" sz="1800" b="1" dirty="0">
                <a:solidFill>
                  <a:srgbClr val="000066"/>
                </a:solidFill>
                <a:cs typeface="Tahoma" pitchFamily="34" charset="0"/>
              </a:rPr>
              <a:t> </a:t>
            </a:r>
            <a:r>
              <a:rPr lang="en-US" sz="1800" b="1" dirty="0" smtClean="0">
                <a:solidFill>
                  <a:srgbClr val="000066"/>
                </a:solidFill>
              </a:rPr>
              <a:t>99.940%</a:t>
            </a:r>
            <a:r>
              <a:rPr lang="th-TH" sz="1800" dirty="0" smtClean="0">
                <a:solidFill>
                  <a:srgbClr val="000066"/>
                </a:solidFill>
              </a:rPr>
              <a:t> </a:t>
            </a:r>
            <a:endParaRPr lang="th-TH" sz="1800" b="1" dirty="0">
              <a:solidFill>
                <a:srgbClr val="000066"/>
              </a:solidFill>
              <a:cs typeface="Tahoma" pitchFamily="34" charset="0"/>
            </a:endParaRPr>
          </a:p>
        </p:txBody>
      </p:sp>
      <p:sp>
        <p:nvSpPr>
          <p:cNvPr id="2058" name="Text Box 49"/>
          <p:cNvSpPr txBox="1">
            <a:spLocks noChangeArrowheads="1"/>
          </p:cNvSpPr>
          <p:nvPr/>
        </p:nvSpPr>
        <p:spPr bwMode="auto">
          <a:xfrm>
            <a:off x="6197600" y="1285875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Median  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99.961%</a:t>
            </a:r>
            <a:endParaRPr lang="th-TH" sz="1600" b="1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124075" y="2516386"/>
            <a:ext cx="504825" cy="336550"/>
          </a:xfrm>
          <a:prstGeom prst="rect">
            <a:avLst/>
          </a:prstGeom>
          <a:solidFill>
            <a:schemeClr val="accent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1600" b="1" dirty="0" err="1">
                <a:cs typeface="Tahoma" pitchFamily="34" charset="0"/>
              </a:rPr>
              <a:t>อจ</a:t>
            </a:r>
            <a:endParaRPr lang="th-TH" sz="1600" b="1" dirty="0">
              <a:cs typeface="Tahoma" pitchFamily="34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052092" y="5085184"/>
            <a:ext cx="647700" cy="396875"/>
          </a:xfrm>
          <a:prstGeom prst="rect">
            <a:avLst/>
          </a:prstGeom>
          <a:solidFill>
            <a:schemeClr val="accent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2000" b="1" dirty="0">
                <a:cs typeface="Tahoma" pitchFamily="34" charset="0"/>
              </a:rPr>
              <a:t>อบ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806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20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การคิดความครอบคลุมการมีหลักประกันสุขภาพ จ.อุบลราชธานี</a:t>
            </a:r>
          </a:p>
        </p:txBody>
      </p:sp>
      <p:sp>
        <p:nvSpPr>
          <p:cNvPr id="11267" name="Text Box 12"/>
          <p:cNvSpPr txBox="1">
            <a:spLocks noChangeArrowheads="1"/>
          </p:cNvSpPr>
          <p:nvPr/>
        </p:nvSpPr>
        <p:spPr bwMode="auto">
          <a:xfrm>
            <a:off x="395288" y="765175"/>
            <a:ext cx="8424862" cy="11303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แนวทางการแก้ไขค่าว่าง </a:t>
            </a:r>
          </a:p>
          <a:p>
            <a:pPr eaLnBrk="1" hangingPunct="1">
              <a:spcBef>
                <a:spcPct val="50000"/>
              </a:spcBef>
            </a:pPr>
            <a:r>
              <a:rPr lang="th-TH" sz="1600" b="1">
                <a:latin typeface="Tahoma" pitchFamily="34" charset="0"/>
                <a:cs typeface="Tahoma" pitchFamily="34" charset="0"/>
              </a:rPr>
              <a:t>สปสช.จ่ายค่าว่างให้เดือนละ </a:t>
            </a:r>
            <a:r>
              <a:rPr lang="en-US" sz="1600" b="1">
                <a:latin typeface="Tahoma" pitchFamily="34" charset="0"/>
                <a:cs typeface="Tahoma" pitchFamily="34" charset="0"/>
              </a:rPr>
              <a:t>1 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ครั้ง</a:t>
            </a:r>
            <a:r>
              <a:rPr lang="en-US" sz="1600" b="1"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สสจ.จ่ายค่าว่างให้ดาวโหลด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รายสอ./ตำบล ในรูปแบบ </a:t>
            </a:r>
            <a:r>
              <a:rPr lang="en-US" sz="1600" b="1">
                <a:latin typeface="Tahoma" pitchFamily="34" charset="0"/>
                <a:cs typeface="Tahoma" pitchFamily="34" charset="0"/>
              </a:rPr>
              <a:t>excel 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ทาง </a:t>
            </a:r>
            <a:r>
              <a:rPr lang="en-US" sz="1600" b="1">
                <a:latin typeface="Tahoma" pitchFamily="34" charset="0"/>
                <a:cs typeface="Tahoma" pitchFamily="34" charset="0"/>
              </a:rPr>
              <a:t>ubonuc.phoubon.in.th 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เดือนละ </a:t>
            </a:r>
            <a:r>
              <a:rPr lang="en-US" sz="1600" b="1">
                <a:latin typeface="Tahoma" pitchFamily="34" charset="0"/>
                <a:cs typeface="Tahoma" pitchFamily="34" charset="0"/>
              </a:rPr>
              <a:t>1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ครั้ง</a:t>
            </a:r>
            <a:r>
              <a:rPr lang="th-TH" b="1"/>
              <a:t> </a:t>
            </a:r>
            <a:endParaRPr lang="en-US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8313" y="1916113"/>
            <a:ext cx="806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20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ปัญหา อุปสรรค และข้อเสนอแนะ</a:t>
            </a:r>
          </a:p>
        </p:txBody>
      </p:sp>
      <p:sp>
        <p:nvSpPr>
          <p:cNvPr id="11269" name="Text Box 12"/>
          <p:cNvSpPr txBox="1">
            <a:spLocks noChangeArrowheads="1"/>
          </p:cNvSpPr>
          <p:nvPr/>
        </p:nvSpPr>
        <p:spPr bwMode="auto">
          <a:xfrm>
            <a:off x="395288" y="2297113"/>
            <a:ext cx="8497887" cy="275113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th-TH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สปสช.จ่ายค่าว่าง ต้องสำรวจและแก้ไขค่าว่างให้ได้ภายในวันที่ </a:t>
            </a:r>
            <a:r>
              <a:rPr lang="en-US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22 </a:t>
            </a:r>
            <a:r>
              <a:rPr lang="th-TH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ของเดือน</a:t>
            </a:r>
          </a:p>
          <a:p>
            <a:pPr eaLnBrk="1" hangingPunct="1">
              <a:spcBef>
                <a:spcPct val="50000"/>
              </a:spcBef>
            </a:pPr>
            <a:r>
              <a:rPr lang="th-TH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แนวทางแก้ไข 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1)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หน่วยบริการรีบดาวโหลดข้อมูล และดำเนินการแก้ไข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                     2)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หน่วยบริการให้วิธีโทร.แจ้งข้อมูลค่าว่างให้ อสม.สำรวจ และโทร.แจ้งกลับภายในวันที่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22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ของเดือน  โดยเอกสารส่งภายหลังได้</a:t>
            </a:r>
            <a:endParaRPr lang="en-US" sz="1400" b="1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2.</a:t>
            </a:r>
            <a:r>
              <a:rPr lang="th-TH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ความสม่ำเสมอในการดำเนินงานในข้อ </a:t>
            </a:r>
            <a:r>
              <a:rPr lang="en-US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ของหน่วยบริการ</a:t>
            </a:r>
          </a:p>
          <a:p>
            <a:pPr eaLnBrk="1" hangingPunct="1">
              <a:spcBef>
                <a:spcPct val="50000"/>
              </a:spcBef>
            </a:pPr>
            <a:r>
              <a:rPr lang="th-TH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แนวทางแก้ไข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1) CUP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/สสอ. ควรมีระบบติดตาม สนับสนุนการดำเนินงานของหน่วยบริการ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                   2)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หน่วยบริการควรมีผู้รับผิดชอบงานลงะเทียนอย่างน้อย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1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คน(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Mr.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บัตรทอง)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                   3)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หมู่บ้านควรมี อสม.อย่างน้อย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2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คนในการช่วยติดตามค่าว่าง </a:t>
            </a:r>
          </a:p>
          <a:p>
            <a:pPr eaLnBrk="1" hangingPunct="1">
              <a:spcBef>
                <a:spcPct val="50000"/>
              </a:spcBef>
            </a:pPr>
            <a:r>
              <a:rPr lang="th-TH" sz="1400" b="1">
                <a:latin typeface="Tahoma" pitchFamily="34" charset="0"/>
                <a:cs typeface="Tahoma" pitchFamily="34" charset="0"/>
              </a:rPr>
              <a:t>                        (ค่าว่างเฉลี่ย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2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คน/หมู่/เดือน)</a:t>
            </a:r>
            <a:endParaRPr lang="en-US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395288" y="5157788"/>
            <a:ext cx="8424862" cy="1581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4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th-TH" sz="1400" b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สปสช.มีมติบอร์ดสปสช.แห่งชาติ เรื่อง การลงทะเบียนแทนผู้หมดสิทธิข้าราชการและประกันสังคม </a:t>
            </a:r>
            <a:r>
              <a:rPr lang="th-TH" sz="14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(ช่วยลดภาระหน่วยบริการในการตามประชาชนกลุ่มนี้มาลงทะเบียน)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1.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หากประชาชนกลุ่มดังกล่าวไม่มาขอลงทะเบียน สปสช.จะลงทะเบียนแทนให้ ทุกวันที่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28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ของเดือน ตามเงื่อนไขที่สปสช.กำหนด โดยไม่ถือเป็นการลงทะเบียนพลการ (เริ่ม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28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สค.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54)</a:t>
            </a:r>
            <a:endParaRPr lang="th-TH" sz="1400" b="1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2.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หากลงทะเบียนไม่ตรงตามความเป็นจริง สามารถ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Claim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สปสช.ได้ และหน่วยบริการสามารถลงทะเบียนให้ประชาชนใหม่ได้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384404"/>
              </p:ext>
            </p:extLst>
          </p:nvPr>
        </p:nvGraphicFramePr>
        <p:xfrm>
          <a:off x="323850" y="849313"/>
          <a:ext cx="8718550" cy="552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แผ่นงาน" r:id="rId5" imgW="8572512" imgH="4953011" progId="Excel.Sheet.8">
                  <p:embed/>
                </p:oleObj>
              </mc:Choice>
              <mc:Fallback>
                <p:oleObj name="แผ่นงาน" r:id="rId5" imgW="8572512" imgH="4953011" progId="Excel.Sheet.8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849313"/>
                        <a:ext cx="8718550" cy="552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42938" y="3740150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827088" y="6308725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สปสช.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3077" name="Text Box 18"/>
          <p:cNvSpPr txBox="1">
            <a:spLocks noChangeArrowheads="1"/>
          </p:cNvSpPr>
          <p:nvPr/>
        </p:nvSpPr>
        <p:spPr bwMode="auto">
          <a:xfrm>
            <a:off x="6875463" y="476250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8027988" y="6165850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  <a:cs typeface="Tahoma" pitchFamily="34" charset="0"/>
              </a:rPr>
              <a:t>%</a:t>
            </a:r>
            <a:endParaRPr lang="th-TH" sz="2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57295" y="1700808"/>
            <a:ext cx="503238" cy="336550"/>
          </a:xfrm>
          <a:prstGeom prst="rect">
            <a:avLst/>
          </a:prstGeom>
          <a:solidFill>
            <a:schemeClr val="accent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1600" b="1" dirty="0">
                <a:cs typeface="Tahoma" pitchFamily="34" charset="0"/>
              </a:rPr>
              <a:t>มด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38983" y="3161283"/>
            <a:ext cx="504825" cy="339725"/>
          </a:xfrm>
          <a:prstGeom prst="rect">
            <a:avLst/>
          </a:prstGeom>
          <a:solidFill>
            <a:schemeClr val="accent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1600" b="1" dirty="0" err="1">
                <a:cs typeface="Tahoma" pitchFamily="34" charset="0"/>
              </a:rPr>
              <a:t>ยส</a:t>
            </a:r>
            <a:endParaRPr lang="th-TH" sz="1600" b="1" dirty="0">
              <a:cs typeface="Tahoma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124075" y="295275"/>
            <a:ext cx="482441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รายจังหวัด</a:t>
            </a:r>
          </a:p>
        </p:txBody>
      </p:sp>
      <p:sp>
        <p:nvSpPr>
          <p:cNvPr id="15" name="Text Box 51"/>
          <p:cNvSpPr txBox="1">
            <a:spLocks noChangeArrowheads="1"/>
          </p:cNvSpPr>
          <p:nvPr/>
        </p:nvSpPr>
        <p:spPr bwMode="auto">
          <a:xfrm>
            <a:off x="6227763" y="1773238"/>
            <a:ext cx="1944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000066"/>
                </a:solidFill>
                <a:cs typeface="Tahoma" pitchFamily="34" charset="0"/>
              </a:rPr>
              <a:t>Mean  </a:t>
            </a:r>
            <a:r>
              <a:rPr lang="th-TH" sz="1800" b="1" dirty="0">
                <a:solidFill>
                  <a:srgbClr val="000066"/>
                </a:solidFill>
                <a:cs typeface="Tahoma" pitchFamily="34" charset="0"/>
              </a:rPr>
              <a:t> </a:t>
            </a:r>
            <a:r>
              <a:rPr lang="en-US" sz="1800" b="1" dirty="0" smtClean="0">
                <a:solidFill>
                  <a:srgbClr val="000066"/>
                </a:solidFill>
              </a:rPr>
              <a:t>99.940%</a:t>
            </a:r>
            <a:r>
              <a:rPr lang="th-TH" sz="1800" dirty="0" smtClean="0">
                <a:solidFill>
                  <a:srgbClr val="000066"/>
                </a:solidFill>
              </a:rPr>
              <a:t> </a:t>
            </a:r>
            <a:endParaRPr lang="th-TH" sz="1800" b="1" dirty="0">
              <a:solidFill>
                <a:srgbClr val="000066"/>
              </a:solidFill>
              <a:cs typeface="Tahoma" pitchFamily="34" charset="0"/>
            </a:endParaRPr>
          </a:p>
        </p:txBody>
      </p:sp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6197600" y="1285875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Median  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99.961%</a:t>
            </a:r>
            <a:endParaRPr lang="th-TH" sz="1600" b="1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763726"/>
              </p:ext>
            </p:extLst>
          </p:nvPr>
        </p:nvGraphicFramePr>
        <p:xfrm>
          <a:off x="34925" y="768350"/>
          <a:ext cx="8770938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แผ่นงาน" r:id="rId5" imgW="8572512" imgH="5276932" progId="Excel.Sheet.8">
                  <p:embed/>
                </p:oleObj>
              </mc:Choice>
              <mc:Fallback>
                <p:oleObj name="แผ่นงาน" r:id="rId5" imgW="8572512" imgH="5276932" progId="Excel.Sheet.8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768350"/>
                        <a:ext cx="8770938" cy="497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827088" y="6308725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สปสช.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4100" name="Text Box 18"/>
          <p:cNvSpPr txBox="1">
            <a:spLocks noChangeArrowheads="1"/>
          </p:cNvSpPr>
          <p:nvPr/>
        </p:nvSpPr>
        <p:spPr bwMode="auto">
          <a:xfrm>
            <a:off x="6875463" y="531813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8027988" y="6165850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  <a:cs typeface="Tahoma" pitchFamily="34" charset="0"/>
              </a:rPr>
              <a:t>%</a:t>
            </a:r>
            <a:endParaRPr lang="th-TH" sz="2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124075" y="295275"/>
            <a:ext cx="482441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รายจังหวัด</a:t>
            </a:r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auto">
          <a:xfrm>
            <a:off x="6227763" y="1773238"/>
            <a:ext cx="1944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000066"/>
                </a:solidFill>
                <a:cs typeface="Tahoma" pitchFamily="34" charset="0"/>
              </a:rPr>
              <a:t>Mean  </a:t>
            </a:r>
            <a:r>
              <a:rPr lang="th-TH" sz="1800" b="1" dirty="0">
                <a:solidFill>
                  <a:srgbClr val="000066"/>
                </a:solidFill>
                <a:cs typeface="Tahoma" pitchFamily="34" charset="0"/>
              </a:rPr>
              <a:t> </a:t>
            </a:r>
            <a:r>
              <a:rPr lang="en-US" sz="1800" b="1" dirty="0" smtClean="0">
                <a:solidFill>
                  <a:srgbClr val="000066"/>
                </a:solidFill>
              </a:rPr>
              <a:t>99.940%</a:t>
            </a:r>
            <a:r>
              <a:rPr lang="th-TH" sz="1800" dirty="0" smtClean="0">
                <a:solidFill>
                  <a:srgbClr val="000066"/>
                </a:solidFill>
              </a:rPr>
              <a:t> </a:t>
            </a:r>
            <a:endParaRPr lang="th-TH" sz="1800" b="1" dirty="0">
              <a:solidFill>
                <a:srgbClr val="000066"/>
              </a:solidFill>
              <a:cs typeface="Tahoma" pitchFamily="34" charset="0"/>
            </a:endParaRPr>
          </a:p>
        </p:txBody>
      </p:sp>
      <p:sp>
        <p:nvSpPr>
          <p:cNvPr id="11" name="Text Box 49"/>
          <p:cNvSpPr txBox="1">
            <a:spLocks noChangeArrowheads="1"/>
          </p:cNvSpPr>
          <p:nvPr/>
        </p:nvSpPr>
        <p:spPr bwMode="auto">
          <a:xfrm>
            <a:off x="6197600" y="1285875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Median  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99.961%</a:t>
            </a:r>
            <a:endParaRPr lang="th-TH" sz="1600" b="1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217778"/>
              </p:ext>
            </p:extLst>
          </p:nvPr>
        </p:nvGraphicFramePr>
        <p:xfrm>
          <a:off x="14287" y="1052736"/>
          <a:ext cx="9043988" cy="482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แผ่นงาน" r:id="rId5" imgW="9572643" imgH="3714826" progId="Excel.Sheet.8">
                  <p:embed/>
                </p:oleObj>
              </mc:Choice>
              <mc:Fallback>
                <p:oleObj name="แผ่นงาน" r:id="rId5" imgW="9572643" imgH="3714826" progId="Excel.Sheet.8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" y="1052736"/>
                        <a:ext cx="9043988" cy="4821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42938" y="3740150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827088" y="6308725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สปสช.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5125" name="Text Box 18"/>
          <p:cNvSpPr txBox="1">
            <a:spLocks noChangeArrowheads="1"/>
          </p:cNvSpPr>
          <p:nvPr/>
        </p:nvSpPr>
        <p:spPr bwMode="auto">
          <a:xfrm>
            <a:off x="6875463" y="476250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8027988" y="6165850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  <a:cs typeface="Tahoma" pitchFamily="34" charset="0"/>
              </a:rPr>
              <a:t>%</a:t>
            </a:r>
            <a:endParaRPr lang="th-TH" sz="2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124075" y="295275"/>
            <a:ext cx="482441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รายจังหวัด</a:t>
            </a: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6227763" y="1773238"/>
            <a:ext cx="1944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>
                <a:solidFill>
                  <a:srgbClr val="000066"/>
                </a:solidFill>
                <a:cs typeface="Tahoma" pitchFamily="34" charset="0"/>
              </a:rPr>
              <a:t>Mean  </a:t>
            </a:r>
            <a:r>
              <a:rPr lang="th-TH" sz="1800" b="1" dirty="0">
                <a:solidFill>
                  <a:srgbClr val="000066"/>
                </a:solidFill>
                <a:cs typeface="Tahoma" pitchFamily="34" charset="0"/>
              </a:rPr>
              <a:t> </a:t>
            </a:r>
            <a:r>
              <a:rPr lang="en-US" sz="1800" b="1" dirty="0" smtClean="0">
                <a:solidFill>
                  <a:srgbClr val="000066"/>
                </a:solidFill>
              </a:rPr>
              <a:t>99.940%</a:t>
            </a:r>
            <a:r>
              <a:rPr lang="th-TH" sz="1800" dirty="0" smtClean="0">
                <a:solidFill>
                  <a:srgbClr val="000066"/>
                </a:solidFill>
              </a:rPr>
              <a:t> </a:t>
            </a:r>
            <a:endParaRPr lang="th-TH" sz="1800" b="1" dirty="0">
              <a:solidFill>
                <a:srgbClr val="000066"/>
              </a:solidFill>
              <a:cs typeface="Tahoma" pitchFamily="34" charset="0"/>
            </a:endParaRPr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6197600" y="1285875"/>
            <a:ext cx="21605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Median  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99.961%</a:t>
            </a:r>
            <a:endParaRPr lang="th-TH" sz="1600" b="1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41621"/>
              </p:ext>
            </p:extLst>
          </p:nvPr>
        </p:nvGraphicFramePr>
        <p:xfrm>
          <a:off x="246063" y="1058863"/>
          <a:ext cx="845820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แผ่นงาน" r:id="rId5" imgW="9210652" imgH="3457579" progId="Excel.Sheet.8">
                  <p:embed/>
                </p:oleObj>
              </mc:Choice>
              <mc:Fallback>
                <p:oleObj name="แผ่นงาน" r:id="rId5" imgW="9210652" imgH="3457579" progId="Excel.Sheet.8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1058863"/>
                        <a:ext cx="8458200" cy="3527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42938" y="3740150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7172" name="Text Box 18"/>
          <p:cNvSpPr txBox="1">
            <a:spLocks noChangeArrowheads="1"/>
          </p:cNvSpPr>
          <p:nvPr/>
        </p:nvSpPr>
        <p:spPr bwMode="auto">
          <a:xfrm>
            <a:off x="7019925" y="531813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8101013" y="5876925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  <a:cs typeface="Tahoma" pitchFamily="34" charset="0"/>
              </a:rPr>
              <a:t>%</a:t>
            </a:r>
            <a:endParaRPr lang="th-TH" sz="2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395288" y="223838"/>
            <a:ext cx="6911975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 err="1">
                <a:latin typeface="Tahoma" pitchFamily="34" charset="0"/>
                <a:cs typeface="Tahoma" pitchFamily="34" charset="0"/>
              </a:rPr>
              <a:t>สปสช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.เขต10 และประเทศ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827088" y="5829300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สปสช.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(แสดง </a:t>
            </a: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ร้อยละ ลำดับ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และค่าว่าง)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529229"/>
              </p:ext>
            </p:extLst>
          </p:nvPr>
        </p:nvGraphicFramePr>
        <p:xfrm>
          <a:off x="107950" y="1420813"/>
          <a:ext cx="9023350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แผ่นงาน" r:id="rId5" imgW="8581960" imgH="2714722" progId="Excel.Sheet.8">
                  <p:embed/>
                </p:oleObj>
              </mc:Choice>
              <mc:Fallback>
                <p:oleObj name="แผ่นงาน" r:id="rId5" imgW="8581960" imgH="2714722" progId="Excel.Sheet.8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420813"/>
                        <a:ext cx="9023350" cy="384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827088" y="6308725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</a:t>
            </a:r>
            <a:r>
              <a:rPr lang="th-TH" sz="1600" b="1" dirty="0" err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สปสช</a:t>
            </a:r>
            <a:r>
              <a:rPr lang="th-TH" sz="1600" b="1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th-TH" sz="1600" b="1" dirty="0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6149" name="Text Box 18"/>
          <p:cNvSpPr txBox="1">
            <a:spLocks noChangeArrowheads="1"/>
          </p:cNvSpPr>
          <p:nvPr/>
        </p:nvSpPr>
        <p:spPr bwMode="auto">
          <a:xfrm>
            <a:off x="6875463" y="476250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8315326" y="5478689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Tahoma" pitchFamily="34" charset="0"/>
                <a:cs typeface="Tahoma" pitchFamily="34" charset="0"/>
              </a:rPr>
              <a:t>%</a:t>
            </a:r>
            <a:endParaRPr lang="th-TH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2124075" y="295275"/>
            <a:ext cx="482441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รายจังหวัด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948264" y="4293096"/>
            <a:ext cx="1008114" cy="110799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th-TH" sz="1200" b="1" dirty="0">
                <a:latin typeface="Tahoma" pitchFamily="34" charset="0"/>
                <a:cs typeface="Tahoma" pitchFamily="34" charset="0"/>
              </a:rPr>
              <a:t>ปี</a:t>
            </a:r>
            <a:r>
              <a:rPr lang="th-TH" sz="1200" b="1" dirty="0" smtClean="0">
                <a:latin typeface="Tahoma" pitchFamily="34" charset="0"/>
                <a:cs typeface="Tahoma" pitchFamily="34" charset="0"/>
              </a:rPr>
              <a:t>62</a:t>
            </a:r>
            <a:endParaRPr lang="th-TH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91880" y="4293096"/>
            <a:ext cx="3456384" cy="1108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th-TH" sz="1200" b="1" dirty="0">
                <a:latin typeface="Tahoma" pitchFamily="34" charset="0"/>
                <a:cs typeface="Tahoma" pitchFamily="34" charset="0"/>
              </a:rPr>
              <a:t>ปีงบ </a:t>
            </a:r>
            <a:r>
              <a:rPr lang="th-TH" sz="1200" b="1" dirty="0" smtClean="0">
                <a:latin typeface="Tahoma" pitchFamily="34" charset="0"/>
                <a:cs typeface="Tahoma" pitchFamily="34" charset="0"/>
              </a:rPr>
              <a:t>61</a:t>
            </a:r>
            <a:endParaRPr lang="th-TH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1690689" y="4293096"/>
            <a:ext cx="2449263" cy="1108075"/>
          </a:xfrm>
          <a:prstGeom prst="rect">
            <a:avLst/>
          </a:prstGeom>
          <a:gradFill rotWithShape="1">
            <a:gsLst>
              <a:gs pos="0">
                <a:srgbClr val="FF809C"/>
              </a:gs>
              <a:gs pos="50000">
                <a:srgbClr val="FFB3C1"/>
              </a:gs>
              <a:gs pos="100000">
                <a:srgbClr val="FFDAE1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th-TH" sz="1200" b="1" dirty="0">
                <a:latin typeface="Tahoma" pitchFamily="34" charset="0"/>
                <a:cs typeface="Tahoma" pitchFamily="34" charset="0"/>
              </a:rPr>
              <a:t>ปี </a:t>
            </a:r>
            <a:r>
              <a:rPr lang="th-TH" sz="1200" b="1" dirty="0" smtClean="0">
                <a:latin typeface="Tahoma" pitchFamily="34" charset="0"/>
                <a:cs typeface="Tahoma" pitchFamily="34" charset="0"/>
              </a:rPr>
              <a:t>60</a:t>
            </a:r>
            <a:endParaRPr lang="th-TH" sz="1200" b="1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318760"/>
              </p:ext>
            </p:extLst>
          </p:nvPr>
        </p:nvGraphicFramePr>
        <p:xfrm>
          <a:off x="755650" y="1925241"/>
          <a:ext cx="7391400" cy="265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1" name="แผ่นงาน" r:id="rId5" imgW="3067068" imgH="657288" progId="Excel.Sheet.8">
                  <p:embed/>
                </p:oleObj>
              </mc:Choice>
              <mc:Fallback>
                <p:oleObj name="แผ่นงาน" r:id="rId5" imgW="3067068" imgH="657288" progId="Excel.Sheet.8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925241"/>
                        <a:ext cx="7391400" cy="2655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900113" y="439738"/>
            <a:ext cx="7488237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>
                <a:latin typeface="Tahoma" pitchFamily="34" charset="0"/>
                <a:cs typeface="Tahoma" pitchFamily="34" charset="0"/>
              </a:rPr>
              <a:t>สปสช. เขต 10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151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2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ศรีสะเกษ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44463" y="2836863"/>
            <a:ext cx="1511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800" b="1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ยโสธร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23850" y="2349500"/>
            <a:ext cx="151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200" b="1">
                <a:solidFill>
                  <a:srgbClr val="66FFFF"/>
                </a:solidFill>
                <a:latin typeface="Tahoma" pitchFamily="34" charset="0"/>
                <a:cs typeface="Tahoma" pitchFamily="34" charset="0"/>
              </a:rPr>
              <a:t>มุกดาหาร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23850" y="1858963"/>
            <a:ext cx="15113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200" b="1">
                <a:solidFill>
                  <a:srgbClr val="00FF00"/>
                </a:solidFill>
                <a:latin typeface="Tahoma" pitchFamily="34" charset="0"/>
                <a:cs typeface="Tahoma" pitchFamily="34" charset="0"/>
              </a:rPr>
              <a:t>อำนาจเจริญ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79388" y="1989138"/>
            <a:ext cx="1511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8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อุบลราชธานี</a:t>
            </a:r>
          </a:p>
        </p:txBody>
      </p:sp>
    </p:spTree>
    <p:extLst>
      <p:ext uri="{BB962C8B-B14F-4D97-AF65-F5344CB8AC3E}">
        <p14:creationId xmlns:p14="http://schemas.microsoft.com/office/powerpoint/2010/main" val="8961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173015"/>
              </p:ext>
            </p:extLst>
          </p:nvPr>
        </p:nvGraphicFramePr>
        <p:xfrm>
          <a:off x="227012" y="1063625"/>
          <a:ext cx="8472488" cy="568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6" name="แผ่นงาน" r:id="rId5" imgW="8515285" imgH="4676869" progId="Excel.Sheet.8">
                  <p:embed/>
                </p:oleObj>
              </mc:Choice>
              <mc:Fallback>
                <p:oleObj name="แผ่นงาน" r:id="rId5" imgW="8515285" imgH="4676869" progId="Excel.Sheet.8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" y="1063625"/>
                        <a:ext cx="8472488" cy="568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42938" y="3740150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827088" y="6308725"/>
            <a:ext cx="831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หมายเหตุ</a:t>
            </a:r>
            <a:r>
              <a:rPr lang="th-TH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ข้อมูล สปสช.</a:t>
            </a:r>
            <a:r>
              <a:rPr lang="th-TH" sz="1600" b="1">
                <a:latin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8027988" y="6165850"/>
            <a:ext cx="576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  <a:cs typeface="Tahoma" pitchFamily="34" charset="0"/>
              </a:rPr>
              <a:t>%</a:t>
            </a:r>
            <a:endParaRPr lang="th-TH" sz="2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051050" y="368300"/>
            <a:ext cx="482441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National Coverage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latin typeface="Tahoma" pitchFamily="34" charset="0"/>
                <a:cs typeface="Tahoma" pitchFamily="34" charset="0"/>
              </a:rPr>
              <a:t>กพ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.62 </a:t>
            </a:r>
            <a:r>
              <a:rPr lang="th-TH" sz="2000" b="1" dirty="0">
                <a:latin typeface="Tahoma" pitchFamily="34" charset="0"/>
                <a:cs typeface="Tahoma" pitchFamily="34" charset="0"/>
              </a:rPr>
              <a:t>รายอำเภอ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6875463" y="476250"/>
            <a:ext cx="2016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  <a:cs typeface="Tahoma" pitchFamily="34" charset="0"/>
              </a:rPr>
              <a:t>  KPI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จ.อุบลฯ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99.95%</a:t>
            </a:r>
            <a:endParaRPr lang="th-TH" sz="1400" b="1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395288" y="4652963"/>
            <a:ext cx="4968875" cy="1584325"/>
          </a:xfrm>
          <a:prstGeom prst="rightArrow">
            <a:avLst>
              <a:gd name="adj1" fmla="val 50000"/>
              <a:gd name="adj2" fmla="val 784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4572000" y="620713"/>
            <a:ext cx="4356100" cy="1727200"/>
          </a:xfrm>
          <a:prstGeom prst="leftArrow">
            <a:avLst>
              <a:gd name="adj1" fmla="val 50000"/>
              <a:gd name="adj2" fmla="val 630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268464"/>
              </p:ext>
            </p:extLst>
          </p:nvPr>
        </p:nvGraphicFramePr>
        <p:xfrm>
          <a:off x="-350045" y="0"/>
          <a:ext cx="7712076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6" name="แผนภูมิ" r:id="rId4" imgW="8277197" imgH="4991072" progId="MSGraph.Chart.8">
                  <p:embed followColorScheme="full"/>
                </p:oleObj>
              </mc:Choice>
              <mc:Fallback>
                <p:oleObj name="แผนภูมิ" r:id="rId4" imgW="8277197" imgH="4991072" progId="MSGraph.Chart.8">
                  <p:embed followColorScheme="full"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50045" y="0"/>
                        <a:ext cx="7712076" cy="465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4716463" y="1196975"/>
            <a:ext cx="4608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800" b="1">
                <a:latin typeface="Tahoma" pitchFamily="34" charset="0"/>
                <a:cs typeface="Tahoma" pitchFamily="34" charset="0"/>
              </a:rPr>
              <a:t>แบบที่ </a:t>
            </a:r>
            <a:r>
              <a:rPr lang="en-US" sz="1800" b="1">
                <a:latin typeface="Tahoma" pitchFamily="34" charset="0"/>
                <a:cs typeface="Tahoma" pitchFamily="34" charset="0"/>
              </a:rPr>
              <a:t>1 </a:t>
            </a:r>
            <a:endParaRPr lang="th-TH" sz="18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95288" y="5084763"/>
            <a:ext cx="4897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400" b="1">
                <a:latin typeface="Tahoma" pitchFamily="34" charset="0"/>
                <a:cs typeface="Tahoma" pitchFamily="34" charset="0"/>
              </a:rPr>
              <a:t>แบบที่ </a:t>
            </a:r>
            <a:r>
              <a:rPr lang="en-US" sz="1400" b="1">
                <a:latin typeface="Tahoma" pitchFamily="34" charset="0"/>
                <a:cs typeface="Tahoma" pitchFamily="34" charset="0"/>
              </a:rPr>
              <a:t>2 </a:t>
            </a:r>
            <a:r>
              <a:rPr lang="th-TH" sz="1400" b="1">
                <a:latin typeface="Tahoma" pitchFamily="34" charset="0"/>
                <a:cs typeface="Tahoma" pitchFamily="34" charset="0"/>
              </a:rPr>
              <a:t>เฉพาะประกันสังคมตามการประกันตนในจ.อุบลฯ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5580063" y="1196975"/>
            <a:ext cx="35639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600" b="1" dirty="0">
                <a:latin typeface="Tahoma" pitchFamily="34" charset="0"/>
                <a:cs typeface="Tahoma" pitchFamily="34" charset="0"/>
              </a:rPr>
              <a:t>ประชากรรวม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1,874,404 </a:t>
            </a:r>
            <a:r>
              <a:rPr lang="th-TH" sz="1600" b="1" dirty="0">
                <a:latin typeface="Tahoma" pitchFamily="34" charset="0"/>
                <a:cs typeface="Tahoma" pitchFamily="34" charset="0"/>
              </a:rPr>
              <a:t>คน </a:t>
            </a:r>
            <a:r>
              <a:rPr lang="en-US" sz="1600" b="1" dirty="0">
                <a:latin typeface="Tahoma" pitchFamily="34" charset="0"/>
                <a:cs typeface="Tahoma" pitchFamily="34" charset="0"/>
              </a:rPr>
              <a:t>National Coverage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99.988%</a:t>
            </a:r>
            <a:endParaRPr lang="th-TH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1187450" y="5373688"/>
            <a:ext cx="30245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400" b="1" dirty="0">
                <a:latin typeface="Tahoma" pitchFamily="34" charset="0"/>
                <a:cs typeface="Tahoma" pitchFamily="34" charset="0"/>
              </a:rPr>
              <a:t>ประชากรรวม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1,647,540 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คน </a:t>
            </a:r>
            <a:r>
              <a:rPr lang="en-US" sz="1400" b="1" dirty="0">
                <a:latin typeface="Tahoma" pitchFamily="34" charset="0"/>
                <a:cs typeface="Tahoma" pitchFamily="34" charset="0"/>
              </a:rPr>
              <a:t>National Coverage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99.986%</a:t>
            </a:r>
            <a:endParaRPr lang="th-TH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5003800" y="244475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National Coverage </a:t>
            </a:r>
            <a:r>
              <a:rPr lang="th-TH" sz="1800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จ.อุบลราชธานี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745117"/>
              </p:ext>
            </p:extLst>
          </p:nvPr>
        </p:nvGraphicFramePr>
        <p:xfrm>
          <a:off x="3579018" y="2341562"/>
          <a:ext cx="7566025" cy="451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17313</TotalTime>
  <Words>542</Words>
  <Application>Microsoft Office PowerPoint</Application>
  <PresentationFormat>นำเสนอทางหน้าจอ (4:3)</PresentationFormat>
  <Paragraphs>99</Paragraphs>
  <Slides>10</Slides>
  <Notes>10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2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3" baseType="lpstr">
      <vt:lpstr>การออกแบบเริ่มต้น</vt:lpstr>
      <vt:lpstr>แผ่นงาน</vt:lpstr>
      <vt:lpstr>แผนภูมิ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prakan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anusorn</dc:creator>
  <cp:lastModifiedBy>Computer</cp:lastModifiedBy>
  <cp:revision>1258</cp:revision>
  <dcterms:created xsi:type="dcterms:W3CDTF">2010-03-16T02:07:37Z</dcterms:created>
  <dcterms:modified xsi:type="dcterms:W3CDTF">2019-03-22T08:49:11Z</dcterms:modified>
</cp:coreProperties>
</file>